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  <p:sldMasterId id="2147483652" r:id="rId2"/>
  </p:sldMasterIdLst>
  <p:notesMasterIdLst>
    <p:notesMasterId r:id="rId30"/>
  </p:notesMasterIdLst>
  <p:handoutMasterIdLst>
    <p:handoutMasterId r:id="rId31"/>
  </p:handoutMasterIdLst>
  <p:sldIdLst>
    <p:sldId id="434" r:id="rId3"/>
    <p:sldId id="265" r:id="rId4"/>
    <p:sldId id="444" r:id="rId5"/>
    <p:sldId id="443" r:id="rId6"/>
    <p:sldId id="484" r:id="rId7"/>
    <p:sldId id="486" r:id="rId8"/>
    <p:sldId id="487" r:id="rId9"/>
    <p:sldId id="335" r:id="rId10"/>
    <p:sldId id="488" r:id="rId11"/>
    <p:sldId id="490" r:id="rId12"/>
    <p:sldId id="489" r:id="rId13"/>
    <p:sldId id="492" r:id="rId14"/>
    <p:sldId id="427" r:id="rId15"/>
    <p:sldId id="496" r:id="rId16"/>
    <p:sldId id="497" r:id="rId17"/>
    <p:sldId id="493" r:id="rId18"/>
    <p:sldId id="494" r:id="rId19"/>
    <p:sldId id="454" r:id="rId20"/>
    <p:sldId id="455" r:id="rId21"/>
    <p:sldId id="456" r:id="rId22"/>
    <p:sldId id="495" r:id="rId23"/>
    <p:sldId id="438" r:id="rId24"/>
    <p:sldId id="439" r:id="rId25"/>
    <p:sldId id="440" r:id="rId26"/>
    <p:sldId id="441" r:id="rId27"/>
    <p:sldId id="442" r:id="rId28"/>
    <p:sldId id="435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微软雅黑" panose="020B0503020204020204" pitchFamily="34" charset="-122"/>
      <p:regular r:id="rId36"/>
      <p:bold r:id="rId37"/>
    </p:embeddedFont>
  </p:embeddedFontLst>
  <p:custDataLst>
    <p:tags r:id="rId38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7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546C"/>
    <a:srgbClr val="97DDE2"/>
    <a:srgbClr val="D00000"/>
    <a:srgbClr val="1C1C1C"/>
    <a:srgbClr val="000000"/>
    <a:srgbClr val="F59C00"/>
    <a:srgbClr val="ECECEC"/>
    <a:srgbClr val="8A8A8A"/>
    <a:srgbClr val="3333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 snapToGrid="0">
      <p:cViewPr>
        <p:scale>
          <a:sx n="75" d="100"/>
          <a:sy n="75" d="100"/>
        </p:scale>
        <p:origin x="936" y="600"/>
      </p:cViewPr>
      <p:guideLst>
        <p:guide orient="horz" pos="1620"/>
        <p:guide pos="27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A26E1-19B6-4407-B588-8CF9871AF234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EE413-8FCB-4958-82AB-47E92428A3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2BED1-08C6-4887-AD74-C647948A9FF1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EBB-0E67-4A8F-8892-A39B7B2E55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663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快手不同界面风格有些混搭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/>
              <a:t>	D：操作简单，导航栏布局显明</a:t>
            </a:r>
          </a:p>
          <a:p>
            <a:pPr lvl="0"/>
            <a:r>
              <a:rPr lang="zh-CN" altLang="en-US" dirty="0"/>
              <a:t>	主导航栏(下）</a:t>
            </a:r>
          </a:p>
          <a:p>
            <a:pPr lvl="0"/>
            <a:r>
              <a:rPr lang="zh-CN" altLang="en-US" dirty="0"/>
              <a:t>	次导航栏（上）</a:t>
            </a:r>
          </a:p>
          <a:p>
            <a:pPr lvl="0"/>
            <a:r>
              <a:rPr lang="zh-CN" altLang="en-US" dirty="0"/>
              <a:t>	沉浸式滑动视频窗（为主）</a:t>
            </a:r>
          </a:p>
          <a:p>
            <a:pPr lvl="0"/>
            <a:r>
              <a:rPr lang="zh-CN" altLang="en-US" dirty="0"/>
              <a:t>	flex错位展览区 （为辅）</a:t>
            </a:r>
          </a:p>
          <a:p>
            <a:pPr lvl="0"/>
            <a:r>
              <a:rPr lang="zh-CN" altLang="en-US" dirty="0"/>
              <a:t>	</a:t>
            </a:r>
          </a:p>
          <a:p>
            <a:pPr lvl="0"/>
            <a:r>
              <a:rPr lang="zh-CN" altLang="en-US" dirty="0"/>
              <a:t>	</a:t>
            </a:r>
          </a:p>
          <a:p>
            <a:pPr lvl="0"/>
            <a:r>
              <a:rPr lang="zh-CN" altLang="en-US" dirty="0"/>
              <a:t>	K：布局隐式，操作繁复</a:t>
            </a:r>
          </a:p>
          <a:p>
            <a:pPr lvl="0"/>
            <a:r>
              <a:rPr lang="zh-CN" altLang="en-US" dirty="0"/>
              <a:t>	主导航栏（左，且为隐藏）</a:t>
            </a:r>
          </a:p>
          <a:p>
            <a:pPr lvl="0"/>
            <a:r>
              <a:rPr lang="zh-CN" altLang="en-US" dirty="0"/>
              <a:t>	次导航栏（上，显示的时候为主要）</a:t>
            </a:r>
          </a:p>
          <a:p>
            <a:pPr lvl="2"/>
            <a:r>
              <a:rPr lang="zh-CN" altLang="en-US" dirty="0"/>
              <a:t> flex为主 沉浸式为辅（不一定被用户发觉，叫做“大屏模式”）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300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抖音算法更看重视频本身的热度和品质，而快手更倾向于切合用户的兴趣，可能更合用户心意。</a:t>
            </a:r>
          </a:p>
        </p:txBody>
      </p:sp>
    </p:spTree>
    <p:extLst>
      <p:ext uri="{BB962C8B-B14F-4D97-AF65-F5344CB8AC3E}">
        <p14:creationId xmlns:p14="http://schemas.microsoft.com/office/powerpoint/2010/main" val="4271382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431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抖音的赞转评关注都在视频旁边，方便用户看视频时随时赞转评关注</a:t>
            </a:r>
            <a:br>
              <a:rPr lang="en-US" altLang="zh-CN" dirty="0"/>
            </a:br>
            <a:r>
              <a:rPr lang="zh-CN" altLang="en-US" dirty="0"/>
              <a:t>快手的评论区需要上拉视频、关注作者需要左滑页面，相对体验较差，不是很符合</a:t>
            </a:r>
            <a:r>
              <a:rPr lang="en-US" altLang="zh-CN" dirty="0" err="1"/>
              <a:t>Fitt’s</a:t>
            </a:r>
            <a:r>
              <a:rPr lang="en-US" altLang="zh-CN" dirty="0"/>
              <a:t> Law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4042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120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125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8DDA5-EEBD-40D0-8E5D-6624D3EF680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50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8DDA5-EEBD-40D0-8E5D-6624D3EF680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17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325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8DDA5-EEBD-40D0-8E5D-6624D3EF680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68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787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5078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两款软件都能自动保存因为软件意外关闭而拍摄中断的视频；在网络情况不好的时候也可以保存本地草稿，做得都很不错</a:t>
            </a:r>
            <a:r>
              <a:rPr lang="en-US" altLang="zh-CN" dirty="0"/>
              <a:t>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5078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343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快手一个页面上可以看到多个视频，方便用户浏览，提高了用户的刷视频效率。</a:t>
            </a:r>
          </a:p>
        </p:txBody>
      </p:sp>
    </p:spTree>
    <p:extLst>
      <p:ext uri="{BB962C8B-B14F-4D97-AF65-F5344CB8AC3E}">
        <p14:creationId xmlns:p14="http://schemas.microsoft.com/office/powerpoint/2010/main" val="1735363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28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6158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抖音:</a:t>
            </a:r>
          </a:p>
          <a:p>
            <a:r>
              <a:rPr lang="zh-CN" altLang="en-US"/>
              <a:t>将品牌名称首字母“d”与五线谱中的音符元素融为一体，并通过故障艺术手法体现出了“抖动” 的动感姿态，再配以黑色的底色，给人一种很炫酷的感觉。</a:t>
            </a:r>
          </a:p>
          <a:p>
            <a:r>
              <a:rPr lang="zh-CN" altLang="en-US"/>
              <a:t>快手：</a:t>
            </a:r>
          </a:p>
          <a:p>
            <a:r>
              <a:rPr lang="zh-CN" altLang="en-US"/>
              <a:t>以橙色为主色，加上很好识别的“摄像机”标识，给人清晰地传达出快手是一款视频软件。其次，纯色搭配，简洁明晰的设计理念更符合前几年流行的 APP 设计搭配，相对也没有后期的 APP 的更加闪亮炫酷。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故障艺术/故障风/Glitch art</a:t>
            </a:r>
          </a:p>
          <a:p>
            <a:r>
              <a:rPr lang="zh-CN" altLang="en-US" dirty="0"/>
              <a:t>RGB分离、扫描线、雪花、色块错乱、等等...</a:t>
            </a:r>
          </a:p>
          <a:p>
            <a:r>
              <a:rPr lang="zh-CN" altLang="en-US" dirty="0"/>
              <a:t>故障艺术即利用事物形成的故障进行艺术加工， 使其缺陷成为一种特殊的艺术美感。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扁平风</a:t>
            </a:r>
          </a:p>
          <a:p>
            <a:r>
              <a:rPr lang="zh-CN" altLang="en-US"/>
              <a:t>简约、干净、清晰、符号化</a:t>
            </a:r>
          </a:p>
          <a:p>
            <a:r>
              <a:rPr lang="zh-CN" altLang="en-US"/>
              <a:t>扁平风格是与拟物风格相反的一种设计风格。其核心概念是去除冗余、厚重和繁杂的装饰效果。如透视、纹理、渐变、3D效果元素等等。在设计元素上强调简约、符号化、交互友好、条例清晰。但扁平并没有想象的那么简约，优秀的扁平化设计会细节上会精雕细琢，提高用户直观体验，降低学习成本。过多的细节设计或小部分夹杂丰富细节的设计则称谓 “伪扁平化设计”。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/>
              <a:t>抖音</a:t>
            </a:r>
          </a:p>
          <a:p>
            <a:r>
              <a:rPr lang="zh-CN" altLang="en-US"/>
              <a:t>定位：中心化路线</a:t>
            </a:r>
          </a:p>
          <a:p>
            <a:r>
              <a:rPr lang="zh-CN" altLang="en-US"/>
              <a:t>特点：以少数头部用户为中心，也就是大V 明星 KOL等。产品流量主要聚集在少数用户上，而且必然是强运营推动的。</a:t>
            </a:r>
          </a:p>
          <a:p>
            <a:r>
              <a:rPr lang="zh-CN" altLang="en-US"/>
              <a:t>优点：视频内容质量高，调性酷炫、好玩、刺激、潮流、背景音乐节奏感强，给观众沉浸感的体验</a:t>
            </a:r>
          </a:p>
          <a:p>
            <a:r>
              <a:rPr lang="zh-CN" altLang="en-US"/>
              <a:t>理念：</a:t>
            </a:r>
          </a:p>
          <a:p>
            <a:r>
              <a:rPr lang="zh-CN" altLang="en-US"/>
              <a:t>记录美好生活——观赏</a:t>
            </a:r>
          </a:p>
          <a:p>
            <a:r>
              <a:rPr lang="zh-CN" altLang="en-US"/>
              <a:t>面向KOL，TO B, 实现的是流量聚集</a:t>
            </a:r>
          </a:p>
          <a:p>
            <a:r>
              <a:rPr lang="zh-CN" altLang="en-US"/>
              <a:t>定位是强内容，强媒体，是一个金字塔结构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b="1"/>
              <a:t>快手</a:t>
            </a:r>
          </a:p>
          <a:p>
            <a:r>
              <a:rPr lang="zh-CN" altLang="en-US"/>
              <a:t>定位：去中心化路线</a:t>
            </a:r>
          </a:p>
          <a:p>
            <a:r>
              <a:rPr lang="zh-CN" altLang="en-US"/>
              <a:t>特点：对内容不做可以引导，内容制作门槛大大降低，展示机会均等，不存在KOL 明星 网红</a:t>
            </a:r>
          </a:p>
          <a:p>
            <a:r>
              <a:rPr lang="zh-CN" altLang="en-US"/>
              <a:t>优点：用户创作参与度高 活跃度高 留存高</a:t>
            </a:r>
          </a:p>
          <a:p>
            <a:r>
              <a:rPr lang="zh-CN" altLang="en-US"/>
              <a:t>理念：</a:t>
            </a:r>
          </a:p>
          <a:p>
            <a:r>
              <a:rPr lang="zh-CN" altLang="en-US"/>
              <a:t>记录世界，记录你。——  参与</a:t>
            </a:r>
          </a:p>
          <a:p>
            <a:r>
              <a:rPr lang="zh-CN" altLang="en-US"/>
              <a:t>面向”草根“，TO C 给普通人展现自我的机会</a:t>
            </a:r>
          </a:p>
          <a:p>
            <a:r>
              <a:rPr lang="zh-CN" altLang="en-US"/>
              <a:t>定位倾向是强社区，是一个橄榄型结构</a:t>
            </a:r>
          </a:p>
          <a:p>
            <a:endParaRPr lang="zh-CN" altLang="en-US"/>
          </a:p>
          <a:p>
            <a:r>
              <a:rPr lang="zh-CN" altLang="en-US" b="1"/>
              <a:t>总结：</a:t>
            </a:r>
          </a:p>
          <a:p>
            <a:r>
              <a:rPr lang="zh-CN" altLang="en-US"/>
              <a:t>抖音是看你喜欢，好的就继续推，制造中心和引爆流行，推荐算法只效忠于他投放最大的用户诉求。</a:t>
            </a:r>
          </a:p>
          <a:p>
            <a:r>
              <a:rPr lang="zh-CN" altLang="en-US"/>
              <a:t>快手是做了一套分配非常平均的指标，遏制了头部的一个随机流量，将流量打散，希望能够降低贫富差距。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抖音：搜索栏隐式 比较难找；沉浸式视频轮播的缺点，让人一开始找不到暂停的按钮（其实只需要点击一下视频即停止了）</a:t>
            </a:r>
          </a:p>
          <a:p>
            <a:endParaRPr lang="zh-CN" altLang="en-US" dirty="0"/>
          </a:p>
          <a:p>
            <a:r>
              <a:rPr lang="zh-CN" altLang="en-US" dirty="0"/>
              <a:t>快手：flex界面进入视频后退回 需要两步；侧边导航 栏比较难以发现；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不同界面切换：</a:t>
            </a:r>
          </a:p>
          <a:p>
            <a:r>
              <a:rPr lang="zh-CN" altLang="en-US"/>
              <a:t>抖音一致性较强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9144000" cy="5013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501386"/>
            <a:ext cx="9144000" cy="520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4968607"/>
            <a:ext cx="9144000" cy="1877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56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B5417-C02C-49D8-AFCB-BF6CCB9BA7F6}" type="datetime1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4175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A110-D10B-4DDC-980A-C1A3CF547C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085" y="1843246"/>
            <a:ext cx="322223" cy="1280171"/>
          </a:xfrm>
          <a:prstGeom prst="rect">
            <a:avLst/>
          </a:prstGeom>
          <a:solidFill>
            <a:srgbClr val="97D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0F0B829-7C8B-447B-8A04-B3609992B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181" y="878805"/>
            <a:ext cx="2632876" cy="15260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B849A0-2808-439C-ACD5-52ABD5FCC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55" y="2571750"/>
            <a:ext cx="3045945" cy="1765450"/>
          </a:xfrm>
          <a:prstGeom prst="rect">
            <a:avLst/>
          </a:prstGeom>
        </p:spPr>
      </p:pic>
      <p:sp>
        <p:nvSpPr>
          <p:cNvPr id="103" name="文本框 21">
            <a:extLst>
              <a:ext uri="{FF2B5EF4-FFF2-40B4-BE49-F238E27FC236}">
                <a16:creationId xmlns:a16="http://schemas.microsoft.com/office/drawing/2014/main" id="{356E08D2-1738-4D7A-89DD-8A9CA7BFAEC6}"/>
              </a:ext>
            </a:extLst>
          </p:cNvPr>
          <p:cNvSpPr txBox="1"/>
          <p:nvPr/>
        </p:nvSpPr>
        <p:spPr>
          <a:xfrm>
            <a:off x="645308" y="2054481"/>
            <a:ext cx="50442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b="1" spc="7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短视频</a:t>
            </a:r>
            <a:r>
              <a:rPr lang="en-US" altLang="zh-CN" sz="3300" b="1" spc="7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3300" b="1" spc="7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抖音快手对比</a:t>
            </a:r>
          </a:p>
        </p:txBody>
      </p:sp>
      <p:sp>
        <p:nvSpPr>
          <p:cNvPr id="106" name="文本框 26">
            <a:extLst>
              <a:ext uri="{FF2B5EF4-FFF2-40B4-BE49-F238E27FC236}">
                <a16:creationId xmlns:a16="http://schemas.microsoft.com/office/drawing/2014/main" id="{1D716741-26A4-4FD8-9621-2EF60DD91CDE}"/>
              </a:ext>
            </a:extLst>
          </p:cNvPr>
          <p:cNvSpPr txBox="1"/>
          <p:nvPr/>
        </p:nvSpPr>
        <p:spPr>
          <a:xfrm>
            <a:off x="658231" y="1777474"/>
            <a:ext cx="44347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第四小组 </a:t>
            </a:r>
            <a:r>
              <a:rPr lang="en-US" altLang="zh-CN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 Design</a:t>
            </a:r>
            <a:endParaRPr lang="zh-CN" altLang="en-US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文本框 26">
            <a:extLst>
              <a:ext uri="{FF2B5EF4-FFF2-40B4-BE49-F238E27FC236}">
                <a16:creationId xmlns:a16="http://schemas.microsoft.com/office/drawing/2014/main" id="{320AA0DA-7B7A-431B-B9FB-5FB271F6AA84}"/>
              </a:ext>
            </a:extLst>
          </p:cNvPr>
          <p:cNvSpPr txBox="1"/>
          <p:nvPr/>
        </p:nvSpPr>
        <p:spPr>
          <a:xfrm>
            <a:off x="646039" y="2815640"/>
            <a:ext cx="4005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By 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林浩通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演讲者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 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蒋皓俊 苏嘉婕 李天质 吴同</a:t>
            </a: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207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580"/>
    </mc:Choice>
    <mc:Fallback>
      <p:transition advTm="6580"/>
    </mc:Fallback>
  </mc:AlternateContent>
  <p:extLst>
    <p:ext uri="{E180D4A7-C9FB-4DFB-919C-405C955672EB}">
      <p14:showEvtLst xmlns:p14="http://schemas.microsoft.com/office/powerpoint/2010/main">
        <p14:playEvt time="0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9"/>
          <p:cNvSpPr txBox="1"/>
          <p:nvPr/>
        </p:nvSpPr>
        <p:spPr>
          <a:xfrm>
            <a:off x="179017" y="110614"/>
            <a:ext cx="25571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/>
                </a:solidFill>
              </a:rPr>
              <a:t>Consistency：风格一致性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" y="678815"/>
            <a:ext cx="1917065" cy="4146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135" y="678815"/>
            <a:ext cx="1931670" cy="417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955" y="751840"/>
            <a:ext cx="1884680" cy="4077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635" y="751840"/>
            <a:ext cx="1898015" cy="4104005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4154827" y="2154328"/>
            <a:ext cx="835290" cy="8352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快手</a:t>
            </a:r>
            <a:br>
              <a:rPr lang="en-US" altLang="zh-CN" dirty="0"/>
            </a:br>
            <a:r>
              <a:rPr lang="en-US" altLang="zh-CN" sz="2400" dirty="0"/>
              <a:t>7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9"/>
          <p:cNvSpPr txBox="1"/>
          <p:nvPr/>
        </p:nvSpPr>
        <p:spPr>
          <a:xfrm>
            <a:off x="179070" y="110490"/>
            <a:ext cx="34893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/>
                </a:solidFill>
              </a:rPr>
              <a:t>Visible navigation：导航栏</a:t>
            </a:r>
          </a:p>
        </p:txBody>
      </p:sp>
      <p:pic>
        <p:nvPicPr>
          <p:cNvPr id="2" name="图片 1" descr="WB%RMX8Z(6MOV(14GP1N3RJ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45" y="714375"/>
            <a:ext cx="1929765" cy="4053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805" y="749935"/>
            <a:ext cx="1880235" cy="4018280"/>
          </a:xfrm>
          <a:prstGeom prst="rect">
            <a:avLst/>
          </a:prstGeom>
        </p:spPr>
      </p:pic>
      <p:pic>
        <p:nvPicPr>
          <p:cNvPr id="4" name="图片 3" descr="W7S)C8DHG352FIP~TQ{{[)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530" y="747395"/>
            <a:ext cx="1858645" cy="4020820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2930253" y="1176925"/>
            <a:ext cx="835290" cy="8352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抖音</a:t>
            </a:r>
            <a:endParaRPr lang="en-US" altLang="zh-CN" dirty="0"/>
          </a:p>
          <a:p>
            <a:pPr algn="ctr"/>
            <a:r>
              <a:rPr lang="en-US" altLang="zh-CN" sz="2400" dirty="0"/>
              <a:t>9</a:t>
            </a:r>
          </a:p>
        </p:txBody>
      </p:sp>
      <p:sp>
        <p:nvSpPr>
          <p:cNvPr id="14" name="椭圆 13"/>
          <p:cNvSpPr/>
          <p:nvPr/>
        </p:nvSpPr>
        <p:spPr>
          <a:xfrm>
            <a:off x="3469027" y="3729128"/>
            <a:ext cx="835290" cy="8352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快手</a:t>
            </a:r>
            <a:br>
              <a:rPr lang="en-US" altLang="zh-CN" dirty="0"/>
            </a:br>
            <a:r>
              <a:rPr lang="en-US" altLang="zh-CN" sz="2400" dirty="0"/>
              <a:t>8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3398967"/>
            <a:ext cx="9144000" cy="1744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7"/>
          <p:cNvSpPr>
            <a:spLocks noChangeArrowheads="1"/>
          </p:cNvSpPr>
          <p:nvPr/>
        </p:nvSpPr>
        <p:spPr bwMode="auto">
          <a:xfrm>
            <a:off x="3278353" y="631594"/>
            <a:ext cx="2589108" cy="2621643"/>
          </a:xfrm>
          <a:prstGeom prst="ellipse">
            <a:avLst/>
          </a:prstGeom>
          <a:solidFill>
            <a:srgbClr val="00B0F0"/>
          </a:solidFill>
          <a:ln w="76200" cap="flat" cmpd="sng">
            <a:solidFill>
              <a:srgbClr val="F6F6F6"/>
            </a:solidFill>
            <a:round/>
          </a:ln>
        </p:spPr>
        <p:txBody>
          <a:bodyPr lIns="86372" tIns="43186" rIns="86372" bIns="43186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椭圆 6"/>
          <p:cNvSpPr>
            <a:spLocks noChangeArrowheads="1"/>
          </p:cNvSpPr>
          <p:nvPr/>
        </p:nvSpPr>
        <p:spPr bwMode="auto">
          <a:xfrm>
            <a:off x="3485899" y="840235"/>
            <a:ext cx="2174014" cy="2202846"/>
          </a:xfrm>
          <a:prstGeom prst="ellipse">
            <a:avLst/>
          </a:prstGeom>
          <a:solidFill>
            <a:srgbClr val="00B0F0"/>
          </a:solidFill>
          <a:ln w="76200" cap="flat" cmpd="sng">
            <a:solidFill>
              <a:srgbClr val="F6F6F6"/>
            </a:solidFill>
            <a:round/>
          </a:ln>
        </p:spPr>
        <p:txBody>
          <a:bodyPr lIns="86372" tIns="43186" rIns="86372" bIns="43186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椭圆 5"/>
          <p:cNvSpPr>
            <a:spLocks noChangeArrowheads="1"/>
          </p:cNvSpPr>
          <p:nvPr/>
        </p:nvSpPr>
        <p:spPr bwMode="auto">
          <a:xfrm>
            <a:off x="3659105" y="1015616"/>
            <a:ext cx="1827605" cy="1852084"/>
          </a:xfrm>
          <a:prstGeom prst="ellipse">
            <a:avLst/>
          </a:prstGeom>
          <a:solidFill>
            <a:srgbClr val="00B0F0"/>
          </a:solidFill>
          <a:ln w="76200" cap="flat" cmpd="sng">
            <a:solidFill>
              <a:srgbClr val="F6F6F6"/>
            </a:solidFill>
            <a:round/>
          </a:ln>
        </p:spPr>
        <p:txBody>
          <a:bodyPr lIns="86372" tIns="43186" rIns="86372" bIns="43186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椭圆 4"/>
          <p:cNvSpPr>
            <a:spLocks noChangeArrowheads="1"/>
          </p:cNvSpPr>
          <p:nvPr/>
        </p:nvSpPr>
        <p:spPr bwMode="auto">
          <a:xfrm>
            <a:off x="3862172" y="1221235"/>
            <a:ext cx="1421471" cy="1440846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 cap="flat" cmpd="sng">
            <a:solidFill>
              <a:srgbClr val="F6F6F6"/>
            </a:solidFill>
            <a:round/>
          </a:ln>
        </p:spPr>
        <p:txBody>
          <a:bodyPr lIns="86372" tIns="43186" rIns="86372" bIns="43186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椭圆 3"/>
          <p:cNvSpPr>
            <a:spLocks noChangeArrowheads="1"/>
          </p:cNvSpPr>
          <p:nvPr/>
        </p:nvSpPr>
        <p:spPr bwMode="auto">
          <a:xfrm>
            <a:off x="4065238" y="1426854"/>
            <a:ext cx="1015336" cy="10296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76200" cap="flat" cmpd="sng">
            <a:solidFill>
              <a:srgbClr val="F6F6F6"/>
            </a:solidFill>
            <a:round/>
          </a:ln>
        </p:spPr>
        <p:txBody>
          <a:bodyPr lIns="86372" tIns="43186" rIns="86372" bIns="43186" anchor="ctr"/>
          <a:lstStyle/>
          <a:p>
            <a:pPr algn="ctr"/>
            <a:r>
              <a:rPr lang="en-US" altLang="zh-CN" sz="7600" b="1" dirty="0">
                <a:solidFill>
                  <a:srgbClr val="F8F8F8"/>
                </a:solidFill>
                <a:sym typeface="Arial" panose="020B0604020202020204" pitchFamily="34" charset="0"/>
              </a:rPr>
              <a:t>2</a:t>
            </a:r>
            <a:endParaRPr lang="zh-CN" altLang="en-US" sz="7600" b="1" dirty="0">
              <a:solidFill>
                <a:srgbClr val="F8F8F8"/>
              </a:solidFill>
              <a:sym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69504" y="3536000"/>
            <a:ext cx="2431481" cy="764336"/>
          </a:xfrm>
          <a:prstGeom prst="rect">
            <a:avLst/>
          </a:prstGeom>
          <a:noFill/>
        </p:spPr>
        <p:txBody>
          <a:bodyPr wrap="none" lIns="86383" tIns="43192" rIns="86383" bIns="43192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思源黑体 CN Heavy" pitchFamily="34" charset="-122"/>
                <a:ea typeface="思源黑体 CN Heavy" pitchFamily="34" charset="-122"/>
              </a:rPr>
              <a:t>功能对比</a:t>
            </a:r>
          </a:p>
        </p:txBody>
      </p:sp>
    </p:spTree>
    <p:extLst>
      <p:ext uri="{BB962C8B-B14F-4D97-AF65-F5344CB8AC3E}">
        <p14:creationId xmlns:p14="http://schemas.microsoft.com/office/powerpoint/2010/main" val="889483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9"/>
          <p:cNvSpPr txBox="1"/>
          <p:nvPr/>
        </p:nvSpPr>
        <p:spPr>
          <a:xfrm>
            <a:off x="179017" y="110614"/>
            <a:ext cx="1374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Anticipation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1E9951-01B1-4E28-9612-0A48DBCF3A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79" y="1070872"/>
            <a:ext cx="2685558" cy="35807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95520C-C8E6-410F-ABC6-44EC556351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"/>
          <a:stretch/>
        </p:blipFill>
        <p:spPr>
          <a:xfrm>
            <a:off x="5404419" y="1008153"/>
            <a:ext cx="2792764" cy="3643463"/>
          </a:xfrm>
          <a:prstGeom prst="rect">
            <a:avLst/>
          </a:prstGeom>
        </p:spPr>
      </p:pic>
      <p:sp>
        <p:nvSpPr>
          <p:cNvPr id="11" name="TextBox 35">
            <a:extLst>
              <a:ext uri="{FF2B5EF4-FFF2-40B4-BE49-F238E27FC236}">
                <a16:creationId xmlns:a16="http://schemas.microsoft.com/office/drawing/2014/main" id="{4A296FC9-342E-4297-BF5F-F10993CB857B}"/>
              </a:ext>
            </a:extLst>
          </p:cNvPr>
          <p:cNvSpPr txBox="1"/>
          <p:nvPr/>
        </p:nvSpPr>
        <p:spPr>
          <a:xfrm>
            <a:off x="641836" y="638821"/>
            <a:ext cx="420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抖音：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算法推荐，高热度视频获得更高推荐率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" name="TextBox 35">
            <a:extLst>
              <a:ext uri="{FF2B5EF4-FFF2-40B4-BE49-F238E27FC236}">
                <a16:creationId xmlns:a16="http://schemas.microsoft.com/office/drawing/2014/main" id="{CA990D13-2018-479C-BBDB-0CE6E178A15A}"/>
              </a:ext>
            </a:extLst>
          </p:cNvPr>
          <p:cNvSpPr txBox="1"/>
          <p:nvPr/>
        </p:nvSpPr>
        <p:spPr>
          <a:xfrm>
            <a:off x="5124742" y="638821"/>
            <a:ext cx="420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快手：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以社交为中心，推荐用户关注的内容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D18D2A1-EC92-4024-BFF6-0CE52BD45D3F}"/>
              </a:ext>
            </a:extLst>
          </p:cNvPr>
          <p:cNvSpPr/>
          <p:nvPr/>
        </p:nvSpPr>
        <p:spPr>
          <a:xfrm>
            <a:off x="4356782" y="3089076"/>
            <a:ext cx="835290" cy="8352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快手</a:t>
            </a:r>
            <a:br>
              <a:rPr lang="en-US" altLang="zh-CN" dirty="0"/>
            </a:br>
            <a:r>
              <a:rPr lang="en-US" altLang="zh-CN" sz="2400" dirty="0"/>
              <a:t>9</a:t>
            </a:r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B6C5FF-73AD-4246-9F73-9E9DE3098A92}"/>
              </a:ext>
            </a:extLst>
          </p:cNvPr>
          <p:cNvSpPr/>
          <p:nvPr/>
        </p:nvSpPr>
        <p:spPr>
          <a:xfrm>
            <a:off x="3939137" y="1486447"/>
            <a:ext cx="835290" cy="8352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抖音</a:t>
            </a:r>
            <a:endParaRPr lang="en-US" altLang="zh-CN" dirty="0"/>
          </a:p>
          <a:p>
            <a:pPr algn="ctr"/>
            <a:r>
              <a:rPr lang="en-US" altLang="zh-CN" sz="24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8192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229"/>
    </mc:Choice>
    <mc:Fallback>
      <p:transition advTm="622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9"/>
          <p:cNvSpPr txBox="1"/>
          <p:nvPr/>
        </p:nvSpPr>
        <p:spPr>
          <a:xfrm>
            <a:off x="179017" y="110614"/>
            <a:ext cx="2283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Controlled autonomy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35">
            <a:extLst>
              <a:ext uri="{FF2B5EF4-FFF2-40B4-BE49-F238E27FC236}">
                <a16:creationId xmlns:a16="http://schemas.microsoft.com/office/drawing/2014/main" id="{0BACE9E0-A266-4855-89FB-34B153283AD7}"/>
              </a:ext>
            </a:extLst>
          </p:cNvPr>
          <p:cNvSpPr txBox="1"/>
          <p:nvPr/>
        </p:nvSpPr>
        <p:spPr>
          <a:xfrm>
            <a:off x="641836" y="638821"/>
            <a:ext cx="420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抖音：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热榜推荐搜索，记录用户搜索历史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" name="TextBox 35">
            <a:extLst>
              <a:ext uri="{FF2B5EF4-FFF2-40B4-BE49-F238E27FC236}">
                <a16:creationId xmlns:a16="http://schemas.microsoft.com/office/drawing/2014/main" id="{2C39E12F-B0BC-4DEE-A932-FFC273E1A8E0}"/>
              </a:ext>
            </a:extLst>
          </p:cNvPr>
          <p:cNvSpPr txBox="1"/>
          <p:nvPr/>
        </p:nvSpPr>
        <p:spPr>
          <a:xfrm>
            <a:off x="4941862" y="638821"/>
            <a:ext cx="420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快手：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除热榜以外，增加了用户关注关联的“猜你喜欢”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E83B0A-847E-47F3-A567-8E59C772D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" r="144" b="9329"/>
          <a:stretch/>
        </p:blipFill>
        <p:spPr>
          <a:xfrm>
            <a:off x="944296" y="1254754"/>
            <a:ext cx="2683062" cy="31850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E960E0-8011-49B1-89D9-3E84894963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1"/>
          <a:stretch/>
        </p:blipFill>
        <p:spPr>
          <a:xfrm>
            <a:off x="5580995" y="1189838"/>
            <a:ext cx="2540772" cy="3314841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800EF6A7-DFEA-43C3-BB81-24613FC8C7C3}"/>
              </a:ext>
            </a:extLst>
          </p:cNvPr>
          <p:cNvSpPr/>
          <p:nvPr/>
        </p:nvSpPr>
        <p:spPr>
          <a:xfrm>
            <a:off x="4356782" y="3089076"/>
            <a:ext cx="835290" cy="8352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快手</a:t>
            </a:r>
            <a:br>
              <a:rPr lang="en-US" altLang="zh-CN" dirty="0"/>
            </a:br>
            <a:r>
              <a:rPr lang="en-US" altLang="zh-CN" sz="2400" dirty="0"/>
              <a:t>9</a:t>
            </a:r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E4F4841-03C2-405D-B1E6-E837A235EFE3}"/>
              </a:ext>
            </a:extLst>
          </p:cNvPr>
          <p:cNvSpPr/>
          <p:nvPr/>
        </p:nvSpPr>
        <p:spPr>
          <a:xfrm>
            <a:off x="3939137" y="1486447"/>
            <a:ext cx="835290" cy="8352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抖音</a:t>
            </a:r>
            <a:endParaRPr lang="en-US" altLang="zh-CN" dirty="0"/>
          </a:p>
          <a:p>
            <a:pPr algn="ctr"/>
            <a:r>
              <a:rPr lang="en-US" altLang="zh-CN" sz="24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97456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229"/>
    </mc:Choice>
    <mc:Fallback>
      <p:transition advTm="622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9"/>
          <p:cNvSpPr txBox="1"/>
          <p:nvPr/>
        </p:nvSpPr>
        <p:spPr>
          <a:xfrm>
            <a:off x="179017" y="110614"/>
            <a:ext cx="1231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chemeClr val="bg1"/>
                </a:solidFill>
              </a:rPr>
              <a:t>Fitt’s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Law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35">
            <a:extLst>
              <a:ext uri="{FF2B5EF4-FFF2-40B4-BE49-F238E27FC236}">
                <a16:creationId xmlns:a16="http://schemas.microsoft.com/office/drawing/2014/main" id="{0BACE9E0-A266-4855-89FB-34B153283AD7}"/>
              </a:ext>
            </a:extLst>
          </p:cNvPr>
          <p:cNvSpPr txBox="1"/>
          <p:nvPr/>
        </p:nvSpPr>
        <p:spPr>
          <a:xfrm>
            <a:off x="641836" y="638821"/>
            <a:ext cx="420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抖音：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点赞、转发、评论等功能在视频旁边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" name="TextBox 35">
            <a:extLst>
              <a:ext uri="{FF2B5EF4-FFF2-40B4-BE49-F238E27FC236}">
                <a16:creationId xmlns:a16="http://schemas.microsoft.com/office/drawing/2014/main" id="{2C39E12F-B0BC-4DEE-A932-FFC273E1A8E0}"/>
              </a:ext>
            </a:extLst>
          </p:cNvPr>
          <p:cNvSpPr txBox="1"/>
          <p:nvPr/>
        </p:nvSpPr>
        <p:spPr>
          <a:xfrm>
            <a:off x="5421134" y="659634"/>
            <a:ext cx="420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快手：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弹出快捷操作的提示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D65027-C2D0-49CC-90A5-D9BE8E2BD9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6" y="1093967"/>
            <a:ext cx="2885800" cy="38477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B99B1F-2D9A-4AD9-8F54-1B66930C66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125" y="1113145"/>
            <a:ext cx="2856793" cy="3809057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4B35BDF6-70B4-46C5-B918-8657B2BD2398}"/>
              </a:ext>
            </a:extLst>
          </p:cNvPr>
          <p:cNvSpPr/>
          <p:nvPr/>
        </p:nvSpPr>
        <p:spPr>
          <a:xfrm>
            <a:off x="4356782" y="3089076"/>
            <a:ext cx="835290" cy="8352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快手</a:t>
            </a:r>
            <a:br>
              <a:rPr lang="en-US" altLang="zh-CN" dirty="0"/>
            </a:br>
            <a:r>
              <a:rPr lang="en-US" altLang="zh-CN" sz="2400" dirty="0"/>
              <a:t>7</a:t>
            </a: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767C759-D8C9-43CA-B592-E0B6090CF102}"/>
              </a:ext>
            </a:extLst>
          </p:cNvPr>
          <p:cNvSpPr/>
          <p:nvPr/>
        </p:nvSpPr>
        <p:spPr>
          <a:xfrm>
            <a:off x="3939137" y="1486447"/>
            <a:ext cx="835290" cy="8352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抖音</a:t>
            </a:r>
            <a:endParaRPr lang="en-US" altLang="zh-CN" dirty="0"/>
          </a:p>
          <a:p>
            <a:pPr algn="ctr"/>
            <a:r>
              <a:rPr lang="en-US" altLang="zh-CN" sz="24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7526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229"/>
    </mc:Choice>
    <mc:Fallback>
      <p:transition advTm="622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3398967"/>
            <a:ext cx="9144000" cy="1744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7"/>
          <p:cNvSpPr>
            <a:spLocks noChangeArrowheads="1"/>
          </p:cNvSpPr>
          <p:nvPr/>
        </p:nvSpPr>
        <p:spPr bwMode="auto">
          <a:xfrm>
            <a:off x="3278353" y="631594"/>
            <a:ext cx="2589108" cy="2621643"/>
          </a:xfrm>
          <a:prstGeom prst="ellipse">
            <a:avLst/>
          </a:prstGeom>
          <a:solidFill>
            <a:srgbClr val="00B0F0"/>
          </a:solidFill>
          <a:ln w="76200" cap="flat" cmpd="sng">
            <a:solidFill>
              <a:srgbClr val="F6F6F6"/>
            </a:solidFill>
            <a:round/>
            <a:headEnd/>
            <a:tailEnd/>
          </a:ln>
        </p:spPr>
        <p:txBody>
          <a:bodyPr lIns="86372" tIns="43186" rIns="86372" bIns="43186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" name="椭圆 6"/>
          <p:cNvSpPr>
            <a:spLocks noChangeArrowheads="1"/>
          </p:cNvSpPr>
          <p:nvPr/>
        </p:nvSpPr>
        <p:spPr bwMode="auto">
          <a:xfrm>
            <a:off x="3485899" y="840235"/>
            <a:ext cx="2174014" cy="2202846"/>
          </a:xfrm>
          <a:prstGeom prst="ellipse">
            <a:avLst/>
          </a:prstGeom>
          <a:solidFill>
            <a:srgbClr val="00B0F0"/>
          </a:solidFill>
          <a:ln w="76200" cap="flat" cmpd="sng">
            <a:solidFill>
              <a:srgbClr val="F6F6F6"/>
            </a:solidFill>
            <a:round/>
            <a:headEnd/>
            <a:tailEnd/>
          </a:ln>
        </p:spPr>
        <p:txBody>
          <a:bodyPr lIns="86372" tIns="43186" rIns="86372" bIns="43186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5" name="椭圆 5"/>
          <p:cNvSpPr>
            <a:spLocks noChangeArrowheads="1"/>
          </p:cNvSpPr>
          <p:nvPr/>
        </p:nvSpPr>
        <p:spPr bwMode="auto">
          <a:xfrm>
            <a:off x="3659105" y="1015616"/>
            <a:ext cx="1827605" cy="1852084"/>
          </a:xfrm>
          <a:prstGeom prst="ellipse">
            <a:avLst/>
          </a:prstGeom>
          <a:solidFill>
            <a:srgbClr val="00B0F0"/>
          </a:solidFill>
          <a:ln w="76200" cap="flat" cmpd="sng">
            <a:solidFill>
              <a:srgbClr val="F6F6F6"/>
            </a:solidFill>
            <a:round/>
            <a:headEnd/>
            <a:tailEnd/>
          </a:ln>
        </p:spPr>
        <p:txBody>
          <a:bodyPr lIns="86372" tIns="43186" rIns="86372" bIns="43186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" name="椭圆 4"/>
          <p:cNvSpPr>
            <a:spLocks noChangeArrowheads="1"/>
          </p:cNvSpPr>
          <p:nvPr/>
        </p:nvSpPr>
        <p:spPr bwMode="auto">
          <a:xfrm>
            <a:off x="3862172" y="1221235"/>
            <a:ext cx="1421471" cy="1440846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 cap="flat" cmpd="sng">
            <a:solidFill>
              <a:srgbClr val="F6F6F6"/>
            </a:solidFill>
            <a:round/>
            <a:headEnd/>
            <a:tailEnd/>
          </a:ln>
        </p:spPr>
        <p:txBody>
          <a:bodyPr lIns="86372" tIns="43186" rIns="86372" bIns="43186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" name="椭圆 3"/>
          <p:cNvSpPr>
            <a:spLocks noChangeArrowheads="1"/>
          </p:cNvSpPr>
          <p:nvPr/>
        </p:nvSpPr>
        <p:spPr bwMode="auto">
          <a:xfrm>
            <a:off x="4065238" y="1426854"/>
            <a:ext cx="1015336" cy="10296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76200" cap="flat" cmpd="sng">
            <a:solidFill>
              <a:srgbClr val="F6F6F6"/>
            </a:solidFill>
            <a:round/>
            <a:headEnd/>
            <a:tailEnd/>
          </a:ln>
        </p:spPr>
        <p:txBody>
          <a:bodyPr lIns="86372" tIns="43186" rIns="86372" bIns="43186" anchor="ctr"/>
          <a:lstStyle/>
          <a:p>
            <a:pPr algn="ctr"/>
            <a:r>
              <a:rPr lang="en-US" altLang="zh-CN" sz="7600" b="1" dirty="0">
                <a:solidFill>
                  <a:srgbClr val="F8F8F8"/>
                </a:solidFill>
                <a:sym typeface="Arial" pitchFamily="34" charset="0"/>
              </a:rPr>
              <a:t>3</a:t>
            </a:r>
            <a:endParaRPr lang="zh-CN" altLang="en-US" sz="7600" b="1" dirty="0">
              <a:solidFill>
                <a:srgbClr val="F8F8F8"/>
              </a:solidFill>
              <a:sym typeface="Arial" pitchFamily="34" charset="0"/>
            </a:endParaRPr>
          </a:p>
        </p:txBody>
      </p:sp>
      <p:sp>
        <p:nvSpPr>
          <p:cNvPr id="10" name="TextBox 29">
            <a:extLst>
              <a:ext uri="{FF2B5EF4-FFF2-40B4-BE49-F238E27FC236}">
                <a16:creationId xmlns:a16="http://schemas.microsoft.com/office/drawing/2014/main" id="{6F666322-4FCE-9142-B2D6-19A670E74436}"/>
              </a:ext>
            </a:extLst>
          </p:cNvPr>
          <p:cNvSpPr txBox="1"/>
          <p:nvPr/>
        </p:nvSpPr>
        <p:spPr>
          <a:xfrm>
            <a:off x="3356259" y="3540097"/>
            <a:ext cx="2431481" cy="764336"/>
          </a:xfrm>
          <a:prstGeom prst="rect">
            <a:avLst/>
          </a:prstGeom>
          <a:noFill/>
        </p:spPr>
        <p:txBody>
          <a:bodyPr wrap="none" lIns="86383" tIns="43192" rIns="86383" bIns="43192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思源黑体 CN Heavy" pitchFamily="34" charset="-122"/>
                <a:ea typeface="思源黑体 CN Heavy" pitchFamily="34" charset="-122"/>
              </a:rPr>
              <a:t>组件设计</a:t>
            </a:r>
          </a:p>
        </p:txBody>
      </p:sp>
    </p:spTree>
    <p:extLst>
      <p:ext uri="{BB962C8B-B14F-4D97-AF65-F5344CB8AC3E}">
        <p14:creationId xmlns:p14="http://schemas.microsoft.com/office/powerpoint/2010/main" val="209718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9"/>
          <p:cNvSpPr txBox="1"/>
          <p:nvPr/>
        </p:nvSpPr>
        <p:spPr>
          <a:xfrm>
            <a:off x="179017" y="110614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Focus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图片 2" descr="图片包含 播放, 男人, 年轻, 男孩&#10;&#10;描述已自动生成">
            <a:extLst>
              <a:ext uri="{FF2B5EF4-FFF2-40B4-BE49-F238E27FC236}">
                <a16:creationId xmlns:a16="http://schemas.microsoft.com/office/drawing/2014/main" id="{847C9E54-7126-AE46-B96C-5FC7A5CC60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7" y="869817"/>
            <a:ext cx="1482683" cy="3212480"/>
          </a:xfrm>
          <a:prstGeom prst="rect">
            <a:avLst/>
          </a:prstGeom>
        </p:spPr>
      </p:pic>
      <p:pic>
        <p:nvPicPr>
          <p:cNvPr id="5" name="图片 4" descr="图片包含 室内, 桌子, 监控, 电脑&#10;&#10;描述已自动生成">
            <a:extLst>
              <a:ext uri="{FF2B5EF4-FFF2-40B4-BE49-F238E27FC236}">
                <a16:creationId xmlns:a16="http://schemas.microsoft.com/office/drawing/2014/main" id="{1432C0F1-4A60-1E45-86E4-6BAA181EC5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43" y="869817"/>
            <a:ext cx="1482683" cy="321248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5521F9F-E450-F549-818E-26CA24A3D9A5}"/>
              </a:ext>
            </a:extLst>
          </p:cNvPr>
          <p:cNvSpPr/>
          <p:nvPr/>
        </p:nvSpPr>
        <p:spPr>
          <a:xfrm>
            <a:off x="5346743" y="3191417"/>
            <a:ext cx="956180" cy="622738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11A81C8F-9B24-F14C-ABBD-DC8FEE666F0B}"/>
              </a:ext>
            </a:extLst>
          </p:cNvPr>
          <p:cNvCxnSpPr>
            <a:stCxn id="6" idx="3"/>
          </p:cNvCxnSpPr>
          <p:nvPr/>
        </p:nvCxnSpPr>
        <p:spPr>
          <a:xfrm>
            <a:off x="6302923" y="3502786"/>
            <a:ext cx="810700" cy="44189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2BB7910-BC2B-2F4E-9733-A595550AE766}"/>
              </a:ext>
            </a:extLst>
          </p:cNvPr>
          <p:cNvSpPr txBox="1"/>
          <p:nvPr/>
        </p:nvSpPr>
        <p:spPr>
          <a:xfrm>
            <a:off x="6946135" y="3898342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zh-CN" altLang="en-US" sz="1100" dirty="0">
                <a:solidFill>
                  <a:schemeClr val="bg2"/>
                </a:solidFill>
              </a:rPr>
              <a:t>对用户聚焦无影响</a:t>
            </a:r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041C4F6B-2937-D746-91A9-B5CEB6F90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578" y="4273683"/>
            <a:ext cx="4514848" cy="394166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+mn-ea"/>
                <a:ea typeface="+mn-ea"/>
              </a:rPr>
              <a:t>视频均居于全屏，成为唯一的聚焦点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A5E4A68-3B02-4C44-A11D-667DAEED9A39}"/>
              </a:ext>
            </a:extLst>
          </p:cNvPr>
          <p:cNvSpPr/>
          <p:nvPr/>
        </p:nvSpPr>
        <p:spPr>
          <a:xfrm>
            <a:off x="7024458" y="2154105"/>
            <a:ext cx="835290" cy="8352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抖音</a:t>
            </a:r>
            <a:endParaRPr lang="en-US" altLang="zh-CN" dirty="0"/>
          </a:p>
          <a:p>
            <a:pPr algn="ctr"/>
            <a:r>
              <a:rPr lang="en-US" altLang="zh-CN" sz="2400" dirty="0"/>
              <a:t>8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07CD220-206C-EE4E-AFD4-B2B9CD459487}"/>
              </a:ext>
            </a:extLst>
          </p:cNvPr>
          <p:cNvSpPr/>
          <p:nvPr/>
        </p:nvSpPr>
        <p:spPr>
          <a:xfrm>
            <a:off x="1160282" y="2154105"/>
            <a:ext cx="835290" cy="8352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快手</a:t>
            </a:r>
            <a:br>
              <a:rPr lang="en-US" altLang="zh-CN" dirty="0"/>
            </a:br>
            <a:r>
              <a:rPr lang="en-US" altLang="zh-CN" sz="2400" dirty="0"/>
              <a:t>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112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9"/>
          <p:cNvSpPr txBox="1"/>
          <p:nvPr/>
        </p:nvSpPr>
        <p:spPr>
          <a:xfrm>
            <a:off x="179017" y="110614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Metaphor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9" name="图片 8" descr="图片包含 人, 室内, 男人, 桌子&#10;&#10;描述已自动生成">
            <a:extLst>
              <a:ext uri="{FF2B5EF4-FFF2-40B4-BE49-F238E27FC236}">
                <a16:creationId xmlns:a16="http://schemas.microsoft.com/office/drawing/2014/main" id="{FC15320A-CA59-6B46-8598-FBB1752F3C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74" t="61189" r="1228" b="4812"/>
          <a:stretch/>
        </p:blipFill>
        <p:spPr>
          <a:xfrm>
            <a:off x="758663" y="1050562"/>
            <a:ext cx="495300" cy="2569903"/>
          </a:xfrm>
          <a:prstGeom prst="rect">
            <a:avLst/>
          </a:prstGeom>
        </p:spPr>
      </p:pic>
      <p:pic>
        <p:nvPicPr>
          <p:cNvPr id="13" name="图片 12" descr="屏幕上有许多人&#10;&#10;描述已自动生成">
            <a:extLst>
              <a:ext uri="{FF2B5EF4-FFF2-40B4-BE49-F238E27FC236}">
                <a16:creationId xmlns:a16="http://schemas.microsoft.com/office/drawing/2014/main" id="{F913B53E-B59A-8E4C-8F8F-4D14296049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07" t="42378" r="417" b="19555"/>
          <a:stretch/>
        </p:blipFill>
        <p:spPr>
          <a:xfrm>
            <a:off x="1503506" y="1050562"/>
            <a:ext cx="488455" cy="2569903"/>
          </a:xfrm>
          <a:prstGeom prst="rect">
            <a:avLst/>
          </a:prstGeom>
        </p:spPr>
      </p:pic>
      <p:pic>
        <p:nvPicPr>
          <p:cNvPr id="16" name="图片 15" descr="电脑游戏的小孩&#10;&#10;描述已自动生成">
            <a:extLst>
              <a:ext uri="{FF2B5EF4-FFF2-40B4-BE49-F238E27FC236}">
                <a16:creationId xmlns:a16="http://schemas.microsoft.com/office/drawing/2014/main" id="{ED27990A-C987-CE46-920E-FAD315454C7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60"/>
          <a:stretch/>
        </p:blipFill>
        <p:spPr>
          <a:xfrm>
            <a:off x="2538662" y="2569370"/>
            <a:ext cx="2376000" cy="408732"/>
          </a:xfrm>
          <a:prstGeom prst="rect">
            <a:avLst/>
          </a:prstGeom>
        </p:spPr>
      </p:pic>
      <p:pic>
        <p:nvPicPr>
          <p:cNvPr id="18" name="图片 17" descr="图片包含 室内, 人, 男人, 桌子&#10;&#10;描述已自动生成">
            <a:extLst>
              <a:ext uri="{FF2B5EF4-FFF2-40B4-BE49-F238E27FC236}">
                <a16:creationId xmlns:a16="http://schemas.microsoft.com/office/drawing/2014/main" id="{1D93133F-97D2-5E41-92DC-8A3E8C7BDB7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41"/>
          <a:stretch/>
        </p:blipFill>
        <p:spPr>
          <a:xfrm>
            <a:off x="2540739" y="1931281"/>
            <a:ext cx="2373923" cy="40423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B3E030E-FD7F-5E46-85CF-13E94901F238}"/>
              </a:ext>
            </a:extLst>
          </p:cNvPr>
          <p:cNvSpPr/>
          <p:nvPr/>
        </p:nvSpPr>
        <p:spPr>
          <a:xfrm>
            <a:off x="3715511" y="1822026"/>
            <a:ext cx="278780" cy="1278011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2" name="图片 21" descr="屏幕上的男人&#10;&#10;描述已自动生成">
            <a:extLst>
              <a:ext uri="{FF2B5EF4-FFF2-40B4-BE49-F238E27FC236}">
                <a16:creationId xmlns:a16="http://schemas.microsoft.com/office/drawing/2014/main" id="{26FAF4B3-5C35-C548-B4FE-6E88ADD7F8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60" y="752239"/>
            <a:ext cx="1800279" cy="3900605"/>
          </a:xfrm>
          <a:prstGeom prst="rect">
            <a:avLst/>
          </a:prstGeom>
        </p:spPr>
      </p:pic>
      <p:pic>
        <p:nvPicPr>
          <p:cNvPr id="24" name="图片 23" descr="图片包含 钟表, 飞机, 飞行, 监控&#10;&#10;描述已自动生成">
            <a:extLst>
              <a:ext uri="{FF2B5EF4-FFF2-40B4-BE49-F238E27FC236}">
                <a16:creationId xmlns:a16="http://schemas.microsoft.com/office/drawing/2014/main" id="{32A10292-4B58-6A49-A9BF-154BBD3CEC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737" y="752239"/>
            <a:ext cx="1800280" cy="3900607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DDAC7F1A-E4BE-7546-85B5-EF11FAEC634B}"/>
              </a:ext>
            </a:extLst>
          </p:cNvPr>
          <p:cNvSpPr/>
          <p:nvPr/>
        </p:nvSpPr>
        <p:spPr>
          <a:xfrm>
            <a:off x="5306418" y="635621"/>
            <a:ext cx="3157358" cy="591014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1947476-6B47-254C-A6FA-23F68505BC97}"/>
              </a:ext>
            </a:extLst>
          </p:cNvPr>
          <p:cNvSpPr/>
          <p:nvPr/>
        </p:nvSpPr>
        <p:spPr>
          <a:xfrm>
            <a:off x="6937171" y="4301816"/>
            <a:ext cx="2017412" cy="41212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E6FE2A57-2EFC-2947-8F74-BAC2EE673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63" y="4258678"/>
            <a:ext cx="4212831" cy="394166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+mn-ea"/>
                <a:ea typeface="+mn-ea"/>
              </a:rPr>
              <a:t>界面几乎没有汉字，符号相似程度高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1CDDCFD-78E7-6446-94B2-824D5948B6FA}"/>
              </a:ext>
            </a:extLst>
          </p:cNvPr>
          <p:cNvSpPr/>
          <p:nvPr/>
        </p:nvSpPr>
        <p:spPr>
          <a:xfrm>
            <a:off x="3437256" y="808990"/>
            <a:ext cx="835290" cy="8352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快手</a:t>
            </a:r>
            <a:br>
              <a:rPr lang="en-US" altLang="zh-CN" dirty="0"/>
            </a:br>
            <a:r>
              <a:rPr lang="en-US" altLang="zh-CN" sz="2400" dirty="0"/>
              <a:t>9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E91D463-B074-304B-B76E-98F3AE1586BC}"/>
              </a:ext>
            </a:extLst>
          </p:cNvPr>
          <p:cNvSpPr/>
          <p:nvPr/>
        </p:nvSpPr>
        <p:spPr>
          <a:xfrm>
            <a:off x="3437868" y="3245699"/>
            <a:ext cx="835290" cy="8352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抖音</a:t>
            </a:r>
            <a:endParaRPr lang="en-US" altLang="zh-CN" dirty="0"/>
          </a:p>
          <a:p>
            <a:pPr algn="ctr"/>
            <a:r>
              <a:rPr lang="en-US" altLang="zh-CN" sz="24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26116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9"/>
          <p:cNvSpPr txBox="1"/>
          <p:nvPr/>
        </p:nvSpPr>
        <p:spPr>
          <a:xfrm>
            <a:off x="179017" y="110614"/>
            <a:ext cx="2533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Human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Interface Object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1CB0E339-73E7-014E-93B1-DD1DF189D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5363" y="1816560"/>
            <a:ext cx="4537382" cy="1906944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交互方式都是上下左右滑动屏幕</a:t>
            </a:r>
            <a:endParaRPr lang="en-US" altLang="zh-CN" dirty="0">
              <a:latin typeface="+mn-ea"/>
              <a:ea typeface="+mn-ea"/>
            </a:endParaRPr>
          </a:p>
          <a:p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滑动随意性大，目的性弱</a:t>
            </a:r>
            <a:endParaRPr lang="en-US" altLang="zh-CN" dirty="0">
              <a:latin typeface="+mn-ea"/>
              <a:ea typeface="+mn-ea"/>
            </a:endParaRPr>
          </a:p>
          <a:p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除了下载后第一次使用，否则没有提示信息</a:t>
            </a:r>
            <a:endParaRPr lang="en-US" altLang="zh-CN" dirty="0">
              <a:latin typeface="+mn-ea"/>
              <a:ea typeface="+mn-ea"/>
            </a:endParaRPr>
          </a:p>
          <a:p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除非特别记忆，否则对滑动后的结果没有可预见性</a:t>
            </a:r>
            <a:endParaRPr lang="en-US" altLang="zh-CN" dirty="0">
              <a:latin typeface="+mn-ea"/>
              <a:ea typeface="+mn-ea"/>
            </a:endParaRPr>
          </a:p>
          <a:p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6C7B528-9A6A-6E46-AA1E-A6B63AB5CC9B}"/>
              </a:ext>
            </a:extLst>
          </p:cNvPr>
          <p:cNvSpPr/>
          <p:nvPr/>
        </p:nvSpPr>
        <p:spPr>
          <a:xfrm>
            <a:off x="4518031" y="808990"/>
            <a:ext cx="835290" cy="8352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快手</a:t>
            </a:r>
            <a:br>
              <a:rPr lang="en-US" altLang="zh-CN" dirty="0"/>
            </a:br>
            <a:r>
              <a:rPr lang="en-US" altLang="zh-CN" sz="2400" dirty="0"/>
              <a:t>7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4B7CA55-9380-1D43-987D-2C5CE62ADEDE}"/>
              </a:ext>
            </a:extLst>
          </p:cNvPr>
          <p:cNvSpPr/>
          <p:nvPr/>
        </p:nvSpPr>
        <p:spPr>
          <a:xfrm>
            <a:off x="5819864" y="808991"/>
            <a:ext cx="835290" cy="8352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抖音</a:t>
            </a:r>
            <a:endParaRPr lang="en-US" altLang="zh-CN" dirty="0"/>
          </a:p>
          <a:p>
            <a:pPr algn="ctr"/>
            <a:r>
              <a:rPr lang="en-US" altLang="zh-CN" sz="2400" dirty="0"/>
              <a:t>7</a:t>
            </a:r>
          </a:p>
        </p:txBody>
      </p:sp>
      <p:pic>
        <p:nvPicPr>
          <p:cNvPr id="4" name="图片 3" descr="白板上的文字&#10;&#10;描述已自动生成">
            <a:extLst>
              <a:ext uri="{FF2B5EF4-FFF2-40B4-BE49-F238E27FC236}">
                <a16:creationId xmlns:a16="http://schemas.microsoft.com/office/drawing/2014/main" id="{F74E5FE9-EAD3-064E-AB65-E634D31CB5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0" y="724829"/>
            <a:ext cx="1704850" cy="3693841"/>
          </a:xfrm>
          <a:prstGeom prst="rect">
            <a:avLst/>
          </a:prstGeom>
        </p:spPr>
      </p:pic>
      <p:pic>
        <p:nvPicPr>
          <p:cNvPr id="13" name="图片 12" descr="电脑萤幕画面&#10;&#10;描述已自动生成">
            <a:extLst>
              <a:ext uri="{FF2B5EF4-FFF2-40B4-BE49-F238E27FC236}">
                <a16:creationId xmlns:a16="http://schemas.microsoft.com/office/drawing/2014/main" id="{03D6CB5D-F08C-9E40-A6A1-B8700C469B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64" y="724829"/>
            <a:ext cx="1704850" cy="369384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D334AE1-2ECA-4D4F-AC6D-0CD01B135234}"/>
              </a:ext>
            </a:extLst>
          </p:cNvPr>
          <p:cNvSpPr/>
          <p:nvPr/>
        </p:nvSpPr>
        <p:spPr>
          <a:xfrm>
            <a:off x="757518" y="2696962"/>
            <a:ext cx="1017489" cy="340657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202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107420" y="1176236"/>
            <a:ext cx="4561348" cy="540000"/>
            <a:chOff x="1944266" y="1040501"/>
            <a:chExt cx="4561348" cy="540000"/>
          </a:xfrm>
        </p:grpSpPr>
        <p:grpSp>
          <p:nvGrpSpPr>
            <p:cNvPr id="4" name="组合 3"/>
            <p:cNvGrpSpPr/>
            <p:nvPr/>
          </p:nvGrpSpPr>
          <p:grpSpPr>
            <a:xfrm>
              <a:off x="1944266" y="1040501"/>
              <a:ext cx="4561348" cy="540000"/>
              <a:chOff x="1944266" y="1040501"/>
              <a:chExt cx="4561348" cy="540000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1944266" y="1040501"/>
                <a:ext cx="1187574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2513821" y="1040501"/>
                <a:ext cx="3991793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030618" y="1112501"/>
                <a:ext cx="396000" cy="396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TextBox 13"/>
            <p:cNvSpPr txBox="1"/>
            <p:nvPr/>
          </p:nvSpPr>
          <p:spPr>
            <a:xfrm>
              <a:off x="2068958" y="1125835"/>
              <a:ext cx="319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1</a:t>
              </a:r>
              <a:endPara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63"/>
            <p:cNvSpPr txBox="1"/>
            <p:nvPr/>
          </p:nvSpPr>
          <p:spPr>
            <a:xfrm>
              <a:off x="2683768" y="1160460"/>
              <a:ext cx="319624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视觉风格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107420" y="1976336"/>
            <a:ext cx="4561348" cy="540000"/>
            <a:chOff x="1944266" y="1040501"/>
            <a:chExt cx="4561348" cy="540000"/>
          </a:xfrm>
        </p:grpSpPr>
        <p:grpSp>
          <p:nvGrpSpPr>
            <p:cNvPr id="39" name="组合 38"/>
            <p:cNvGrpSpPr/>
            <p:nvPr/>
          </p:nvGrpSpPr>
          <p:grpSpPr>
            <a:xfrm>
              <a:off x="1944266" y="1040501"/>
              <a:ext cx="4561348" cy="540000"/>
              <a:chOff x="1944266" y="1040501"/>
              <a:chExt cx="4561348" cy="540000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1944266" y="1040501"/>
                <a:ext cx="1187574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圆角矩形 42"/>
              <p:cNvSpPr/>
              <p:nvPr/>
            </p:nvSpPr>
            <p:spPr>
              <a:xfrm>
                <a:off x="2513821" y="1040501"/>
                <a:ext cx="3991793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2030618" y="1112501"/>
                <a:ext cx="396000" cy="396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TextBox 13"/>
            <p:cNvSpPr txBox="1"/>
            <p:nvPr/>
          </p:nvSpPr>
          <p:spPr>
            <a:xfrm>
              <a:off x="2068958" y="1125835"/>
              <a:ext cx="319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8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2</a:t>
              </a:r>
              <a:endPara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1" name="TextBox 63"/>
            <p:cNvSpPr txBox="1"/>
            <p:nvPr/>
          </p:nvSpPr>
          <p:spPr>
            <a:xfrm>
              <a:off x="2683768" y="1160460"/>
              <a:ext cx="319624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功能对比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107420" y="3618264"/>
            <a:ext cx="4561348" cy="540000"/>
            <a:chOff x="1944266" y="1040501"/>
            <a:chExt cx="4561348" cy="540000"/>
          </a:xfrm>
        </p:grpSpPr>
        <p:grpSp>
          <p:nvGrpSpPr>
            <p:cNvPr id="46" name="组合 45"/>
            <p:cNvGrpSpPr/>
            <p:nvPr/>
          </p:nvGrpSpPr>
          <p:grpSpPr>
            <a:xfrm>
              <a:off x="1944266" y="1040501"/>
              <a:ext cx="4561348" cy="540000"/>
              <a:chOff x="1944266" y="1040501"/>
              <a:chExt cx="4561348" cy="540000"/>
            </a:xfrm>
          </p:grpSpPr>
          <p:sp>
            <p:nvSpPr>
              <p:cNvPr id="49" name="圆角矩形 48"/>
              <p:cNvSpPr/>
              <p:nvPr/>
            </p:nvSpPr>
            <p:spPr>
              <a:xfrm>
                <a:off x="1944266" y="1040501"/>
                <a:ext cx="1187574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513821" y="1040501"/>
                <a:ext cx="3991793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2030618" y="1112501"/>
                <a:ext cx="396000" cy="396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TextBox 13"/>
            <p:cNvSpPr txBox="1"/>
            <p:nvPr/>
          </p:nvSpPr>
          <p:spPr>
            <a:xfrm>
              <a:off x="2068958" y="1125835"/>
              <a:ext cx="319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4</a:t>
              </a:r>
              <a:endPara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8" name="TextBox 63"/>
            <p:cNvSpPr txBox="1"/>
            <p:nvPr/>
          </p:nvSpPr>
          <p:spPr>
            <a:xfrm>
              <a:off x="2683768" y="1160460"/>
              <a:ext cx="319624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性能与效率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107420" y="2772626"/>
            <a:ext cx="4561348" cy="540000"/>
            <a:chOff x="1944266" y="1040501"/>
            <a:chExt cx="4561348" cy="540000"/>
          </a:xfrm>
        </p:grpSpPr>
        <p:grpSp>
          <p:nvGrpSpPr>
            <p:cNvPr id="53" name="组合 52"/>
            <p:cNvGrpSpPr/>
            <p:nvPr/>
          </p:nvGrpSpPr>
          <p:grpSpPr>
            <a:xfrm>
              <a:off x="1944266" y="1040501"/>
              <a:ext cx="4561348" cy="540000"/>
              <a:chOff x="1944266" y="1040501"/>
              <a:chExt cx="4561348" cy="540000"/>
            </a:xfrm>
          </p:grpSpPr>
          <p:sp>
            <p:nvSpPr>
              <p:cNvPr id="56" name="圆角矩形 55"/>
              <p:cNvSpPr/>
              <p:nvPr/>
            </p:nvSpPr>
            <p:spPr>
              <a:xfrm>
                <a:off x="1944266" y="1040501"/>
                <a:ext cx="1187574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圆角矩形 56"/>
              <p:cNvSpPr/>
              <p:nvPr/>
            </p:nvSpPr>
            <p:spPr>
              <a:xfrm>
                <a:off x="2513821" y="1040501"/>
                <a:ext cx="3991793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2030618" y="1112501"/>
                <a:ext cx="396000" cy="396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TextBox 13"/>
            <p:cNvSpPr txBox="1"/>
            <p:nvPr/>
          </p:nvSpPr>
          <p:spPr>
            <a:xfrm>
              <a:off x="2068958" y="1125835"/>
              <a:ext cx="319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800" dirty="0">
                  <a:latin typeface="+mn-ea"/>
                </a:rPr>
                <a:t>3</a:t>
              </a:r>
              <a:endParaRPr lang="zh-CN" altLang="en-US" sz="1800" dirty="0">
                <a:latin typeface="+mn-ea"/>
              </a:endParaRPr>
            </a:p>
          </p:txBody>
        </p:sp>
        <p:sp>
          <p:nvSpPr>
            <p:cNvPr id="55" name="TextBox 63"/>
            <p:cNvSpPr txBox="1"/>
            <p:nvPr/>
          </p:nvSpPr>
          <p:spPr>
            <a:xfrm>
              <a:off x="2683768" y="1160460"/>
              <a:ext cx="319624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组件设计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0"/>
            <a:ext cx="2365248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97265" y="1540128"/>
            <a:ext cx="986971" cy="9869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709167" y="2769016"/>
            <a:ext cx="986971" cy="9869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6706" y="1676561"/>
            <a:ext cx="800219" cy="18796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/>
                </a:solidFill>
              </a:rPr>
              <a:t>目     录</a:t>
            </a:r>
          </a:p>
        </p:txBody>
      </p:sp>
    </p:spTree>
    <p:extLst>
      <p:ext uri="{BB962C8B-B14F-4D97-AF65-F5344CB8AC3E}">
        <p14:creationId xmlns:p14="http://schemas.microsoft.com/office/powerpoint/2010/main" val="2297200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580"/>
    </mc:Choice>
    <mc:Fallback>
      <p:transition advTm="558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9"/>
          <p:cNvSpPr txBox="1"/>
          <p:nvPr/>
        </p:nvSpPr>
        <p:spPr>
          <a:xfrm>
            <a:off x="179017" y="110614"/>
            <a:ext cx="1749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Communication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F0A7D2EE-E66A-114F-B517-E2BDA23463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2" y="724829"/>
            <a:ext cx="1704850" cy="3693841"/>
          </a:xfrm>
          <a:prstGeom prst="rect">
            <a:avLst/>
          </a:prstGeom>
        </p:spPr>
      </p:pic>
      <p:pic>
        <p:nvPicPr>
          <p:cNvPr id="6" name="图片 5" descr="黑色的屏幕截图&#10;&#10;描述已自动生成">
            <a:extLst>
              <a:ext uri="{FF2B5EF4-FFF2-40B4-BE49-F238E27FC236}">
                <a16:creationId xmlns:a16="http://schemas.microsoft.com/office/drawing/2014/main" id="{A0E3A97F-18E3-4441-AD28-136DFE3EC0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0" y="724829"/>
            <a:ext cx="1704850" cy="369384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C539E4F-F8A3-F941-9908-4BD03780CF0A}"/>
              </a:ext>
            </a:extLst>
          </p:cNvPr>
          <p:cNvSpPr/>
          <p:nvPr/>
        </p:nvSpPr>
        <p:spPr>
          <a:xfrm>
            <a:off x="802107" y="3088889"/>
            <a:ext cx="3157358" cy="591014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1FD63D-425C-2B4F-9EC1-CD018F36ADE0}"/>
              </a:ext>
            </a:extLst>
          </p:cNvPr>
          <p:cNvSpPr/>
          <p:nvPr/>
        </p:nvSpPr>
        <p:spPr>
          <a:xfrm>
            <a:off x="1143000" y="2988527"/>
            <a:ext cx="390293" cy="395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7ED8BED1-2648-F543-B96C-FA62CE7BC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005584"/>
            <a:ext cx="4459323" cy="113233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对用户发起的功能的状态反馈较少</a:t>
            </a:r>
            <a:endParaRPr lang="en-US" altLang="zh-CN" dirty="0">
              <a:latin typeface="+mn-ea"/>
              <a:ea typeface="+mn-ea"/>
            </a:endParaRPr>
          </a:p>
          <a:p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除非进入个人中心，没有任何关于用户自身的信息</a:t>
            </a:r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702F7D3-2D1A-DD4E-86B8-8AEEEFD72C02}"/>
              </a:ext>
            </a:extLst>
          </p:cNvPr>
          <p:cNvSpPr/>
          <p:nvPr/>
        </p:nvSpPr>
        <p:spPr>
          <a:xfrm>
            <a:off x="4572000" y="724829"/>
            <a:ext cx="835290" cy="8352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快手</a:t>
            </a:r>
            <a:br>
              <a:rPr lang="en-US" altLang="zh-CN" dirty="0"/>
            </a:br>
            <a:r>
              <a:rPr lang="en-US" altLang="zh-CN" sz="2400" dirty="0"/>
              <a:t>6</a:t>
            </a:r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C3BDF36-B537-2C45-826E-B44ACDD47498}"/>
              </a:ext>
            </a:extLst>
          </p:cNvPr>
          <p:cNvSpPr/>
          <p:nvPr/>
        </p:nvSpPr>
        <p:spPr>
          <a:xfrm>
            <a:off x="5873833" y="724830"/>
            <a:ext cx="835290" cy="8352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抖音</a:t>
            </a:r>
            <a:endParaRPr lang="en-US" altLang="zh-CN" dirty="0"/>
          </a:p>
          <a:p>
            <a:pPr algn="ctr"/>
            <a:r>
              <a:rPr lang="en-US" altLang="zh-CN" sz="24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52035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3398967"/>
            <a:ext cx="9144000" cy="1744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7"/>
          <p:cNvSpPr>
            <a:spLocks noChangeArrowheads="1"/>
          </p:cNvSpPr>
          <p:nvPr/>
        </p:nvSpPr>
        <p:spPr bwMode="auto">
          <a:xfrm>
            <a:off x="3278353" y="631594"/>
            <a:ext cx="2589108" cy="2621643"/>
          </a:xfrm>
          <a:prstGeom prst="ellipse">
            <a:avLst/>
          </a:prstGeom>
          <a:solidFill>
            <a:srgbClr val="00B0F0"/>
          </a:solidFill>
          <a:ln w="76200" cap="flat" cmpd="sng">
            <a:solidFill>
              <a:srgbClr val="F6F6F6"/>
            </a:solidFill>
            <a:round/>
          </a:ln>
        </p:spPr>
        <p:txBody>
          <a:bodyPr lIns="86372" tIns="43186" rIns="86372" bIns="43186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椭圆 6"/>
          <p:cNvSpPr>
            <a:spLocks noChangeArrowheads="1"/>
          </p:cNvSpPr>
          <p:nvPr/>
        </p:nvSpPr>
        <p:spPr bwMode="auto">
          <a:xfrm>
            <a:off x="3485899" y="840235"/>
            <a:ext cx="2174014" cy="2202846"/>
          </a:xfrm>
          <a:prstGeom prst="ellipse">
            <a:avLst/>
          </a:prstGeom>
          <a:solidFill>
            <a:srgbClr val="00B0F0"/>
          </a:solidFill>
          <a:ln w="76200" cap="flat" cmpd="sng">
            <a:solidFill>
              <a:srgbClr val="F6F6F6"/>
            </a:solidFill>
            <a:round/>
          </a:ln>
        </p:spPr>
        <p:txBody>
          <a:bodyPr lIns="86372" tIns="43186" rIns="86372" bIns="43186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椭圆 5"/>
          <p:cNvSpPr>
            <a:spLocks noChangeArrowheads="1"/>
          </p:cNvSpPr>
          <p:nvPr/>
        </p:nvSpPr>
        <p:spPr bwMode="auto">
          <a:xfrm>
            <a:off x="3659105" y="1015616"/>
            <a:ext cx="1827605" cy="1852084"/>
          </a:xfrm>
          <a:prstGeom prst="ellipse">
            <a:avLst/>
          </a:prstGeom>
          <a:solidFill>
            <a:srgbClr val="00B0F0"/>
          </a:solidFill>
          <a:ln w="76200" cap="flat" cmpd="sng">
            <a:solidFill>
              <a:srgbClr val="F6F6F6"/>
            </a:solidFill>
            <a:round/>
          </a:ln>
        </p:spPr>
        <p:txBody>
          <a:bodyPr lIns="86372" tIns="43186" rIns="86372" bIns="43186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椭圆 4"/>
          <p:cNvSpPr>
            <a:spLocks noChangeArrowheads="1"/>
          </p:cNvSpPr>
          <p:nvPr/>
        </p:nvSpPr>
        <p:spPr bwMode="auto">
          <a:xfrm>
            <a:off x="3862172" y="1221235"/>
            <a:ext cx="1421471" cy="1440846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 cap="flat" cmpd="sng">
            <a:solidFill>
              <a:srgbClr val="F6F6F6"/>
            </a:solidFill>
            <a:round/>
          </a:ln>
        </p:spPr>
        <p:txBody>
          <a:bodyPr lIns="86372" tIns="43186" rIns="86372" bIns="43186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椭圆 3"/>
          <p:cNvSpPr>
            <a:spLocks noChangeArrowheads="1"/>
          </p:cNvSpPr>
          <p:nvPr/>
        </p:nvSpPr>
        <p:spPr bwMode="auto">
          <a:xfrm>
            <a:off x="4065238" y="1426854"/>
            <a:ext cx="1015336" cy="10296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76200" cap="flat" cmpd="sng">
            <a:solidFill>
              <a:srgbClr val="F6F6F6"/>
            </a:solidFill>
            <a:round/>
          </a:ln>
        </p:spPr>
        <p:txBody>
          <a:bodyPr lIns="86372" tIns="43186" rIns="86372" bIns="43186" anchor="ctr"/>
          <a:lstStyle/>
          <a:p>
            <a:pPr algn="ctr"/>
            <a:r>
              <a:rPr lang="en-US" altLang="zh-CN" sz="7600" b="1" dirty="0">
                <a:solidFill>
                  <a:srgbClr val="F8F8F8"/>
                </a:solidFill>
                <a:sym typeface="Arial" panose="020B0604020202020204" pitchFamily="34" charset="0"/>
              </a:rPr>
              <a:t>4</a:t>
            </a:r>
            <a:endParaRPr lang="zh-CN" altLang="en-US" sz="7600" b="1" dirty="0">
              <a:solidFill>
                <a:srgbClr val="F8F8F8"/>
              </a:solidFill>
              <a:sym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74131" y="3540097"/>
            <a:ext cx="2995738" cy="764336"/>
          </a:xfrm>
          <a:prstGeom prst="rect">
            <a:avLst/>
          </a:prstGeom>
          <a:noFill/>
        </p:spPr>
        <p:txBody>
          <a:bodyPr wrap="none" lIns="86383" tIns="43192" rIns="86383" bIns="43192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思源黑体 CN Heavy" pitchFamily="34" charset="-122"/>
                <a:ea typeface="思源黑体 CN Heavy" pitchFamily="34" charset="-122"/>
              </a:rPr>
              <a:t>性能与效率</a:t>
            </a:r>
          </a:p>
        </p:txBody>
      </p:sp>
    </p:spTree>
    <p:extLst>
      <p:ext uri="{BB962C8B-B14F-4D97-AF65-F5344CB8AC3E}">
        <p14:creationId xmlns:p14="http://schemas.microsoft.com/office/powerpoint/2010/main" val="4043719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9"/>
          <p:cNvSpPr txBox="1"/>
          <p:nvPr/>
        </p:nvSpPr>
        <p:spPr>
          <a:xfrm>
            <a:off x="179017" y="110614"/>
            <a:ext cx="1228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Track state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E7F5B6C-E407-4EFE-A47E-133F3CFC8F93}"/>
              </a:ext>
            </a:extLst>
          </p:cNvPr>
          <p:cNvSpPr/>
          <p:nvPr/>
        </p:nvSpPr>
        <p:spPr>
          <a:xfrm>
            <a:off x="3491640" y="3627190"/>
            <a:ext cx="835290" cy="8352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抖音</a:t>
            </a:r>
            <a:endParaRPr lang="en-US" altLang="zh-CN" dirty="0"/>
          </a:p>
          <a:p>
            <a:pPr algn="ctr"/>
            <a:r>
              <a:rPr lang="en-US" altLang="zh-CN" sz="2400" dirty="0"/>
              <a:t>7</a:t>
            </a:r>
            <a:endParaRPr lang="zh-CN" altLang="en-US" sz="2400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6F4B514-C236-4EA1-89A6-C0E41B022687}"/>
              </a:ext>
            </a:extLst>
          </p:cNvPr>
          <p:cNvSpPr/>
          <p:nvPr/>
        </p:nvSpPr>
        <p:spPr>
          <a:xfrm>
            <a:off x="4590463" y="3627189"/>
            <a:ext cx="835290" cy="8352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快手</a:t>
            </a:r>
            <a:br>
              <a:rPr lang="en-US" altLang="zh-CN" dirty="0"/>
            </a:br>
            <a:r>
              <a:rPr lang="en-US" altLang="zh-CN" sz="2400" dirty="0"/>
              <a:t>8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C1FAF17-2391-40B5-9BCC-0D66B4F429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614" y="704760"/>
            <a:ext cx="3049694" cy="406625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7C0911D-3763-4B53-A30D-CB5A8421FF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2" y="749646"/>
            <a:ext cx="2982365" cy="3976486"/>
          </a:xfrm>
          <a:prstGeom prst="rect">
            <a:avLst/>
          </a:prstGeom>
        </p:spPr>
      </p:pic>
      <p:sp>
        <p:nvSpPr>
          <p:cNvPr id="8" name="Rectangle 17">
            <a:extLst>
              <a:ext uri="{FF2B5EF4-FFF2-40B4-BE49-F238E27FC236}">
                <a16:creationId xmlns:a16="http://schemas.microsoft.com/office/drawing/2014/main" id="{869925C1-6DF8-4BE3-997C-E902A394E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5826" y="1538515"/>
            <a:ext cx="2645018" cy="1958765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+mn-ea"/>
                <a:ea typeface="+mn-ea"/>
              </a:rPr>
              <a:t>均记录了用户的通讯录信息和注册信息</a:t>
            </a:r>
            <a:endParaRPr lang="en-US" altLang="zh-CN" sz="12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+mn-ea"/>
                <a:ea typeface="+mn-ea"/>
              </a:rPr>
              <a:t>抖音在登录时即询问要求定位权限，快手则只在用到同城功能时询问。</a:t>
            </a:r>
            <a:endParaRPr lang="en-US" altLang="zh-CN" sz="12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+mn-ea"/>
                <a:ea typeface="+mn-ea"/>
              </a:rPr>
              <a:t>两款软件存在使用用户账户自动关注其他账号的情况</a:t>
            </a:r>
            <a:r>
              <a:rPr lang="zh-CN" altLang="en-US" dirty="0">
                <a:latin typeface="+mn-ea"/>
                <a:ea typeface="+mn-ea"/>
              </a:rPr>
              <a:t>。</a:t>
            </a:r>
            <a:endParaRPr lang="en-US" altLang="zh-CN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5209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847"/>
    </mc:Choice>
    <mc:Fallback>
      <p:transition advTm="384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9"/>
          <p:cNvSpPr txBox="1"/>
          <p:nvPr/>
        </p:nvSpPr>
        <p:spPr>
          <a:xfrm>
            <a:off x="179017" y="110614"/>
            <a:ext cx="3314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Maintain work product integrity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59F8E58-9029-4FAA-9381-34BDDE3DA7BE}"/>
              </a:ext>
            </a:extLst>
          </p:cNvPr>
          <p:cNvGrpSpPr/>
          <p:nvPr/>
        </p:nvGrpSpPr>
        <p:grpSpPr>
          <a:xfrm>
            <a:off x="718415" y="666757"/>
            <a:ext cx="2020451" cy="796297"/>
            <a:chOff x="5469833" y="1010093"/>
            <a:chExt cx="2020451" cy="796297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CED85CD5-9507-4415-A892-276F14D7D831}"/>
                </a:ext>
              </a:extLst>
            </p:cNvPr>
            <p:cNvSpPr/>
            <p:nvPr/>
          </p:nvSpPr>
          <p:spPr bwMode="auto">
            <a:xfrm>
              <a:off x="7310284" y="1057718"/>
              <a:ext cx="180000" cy="180000"/>
            </a:xfrm>
            <a:prstGeom prst="ellipse">
              <a:avLst/>
            </a:prstGeom>
            <a:solidFill>
              <a:schemeClr val="accent2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5" name="说明文字">
              <a:extLst>
                <a:ext uri="{FF2B5EF4-FFF2-40B4-BE49-F238E27FC236}">
                  <a16:creationId xmlns:a16="http://schemas.microsoft.com/office/drawing/2014/main" id="{0114C545-8D62-42AE-B41C-B668B3B98B4B}"/>
                </a:ext>
              </a:extLst>
            </p:cNvPr>
            <p:cNvGrpSpPr/>
            <p:nvPr/>
          </p:nvGrpSpPr>
          <p:grpSpPr>
            <a:xfrm>
              <a:off x="5469833" y="1010093"/>
              <a:ext cx="1930452" cy="796297"/>
              <a:chOff x="909042" y="1379053"/>
              <a:chExt cx="2000935" cy="825370"/>
            </a:xfrm>
          </p:grpSpPr>
          <p:sp>
            <p:nvSpPr>
              <p:cNvPr id="6" name="TextBox 35">
                <a:extLst>
                  <a:ext uri="{FF2B5EF4-FFF2-40B4-BE49-F238E27FC236}">
                    <a16:creationId xmlns:a16="http://schemas.microsoft.com/office/drawing/2014/main" id="{23F56F9C-0F2D-4FB8-AC00-34D02ECC98A0}"/>
                  </a:ext>
                </a:extLst>
              </p:cNvPr>
              <p:cNvSpPr txBox="1"/>
              <p:nvPr/>
            </p:nvSpPr>
            <p:spPr>
              <a:xfrm>
                <a:off x="909042" y="1379053"/>
                <a:ext cx="1856126" cy="287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抖音</a:t>
                </a:r>
              </a:p>
            </p:txBody>
          </p:sp>
          <p:sp>
            <p:nvSpPr>
              <p:cNvPr id="7" name="TextBox 36">
                <a:extLst>
                  <a:ext uri="{FF2B5EF4-FFF2-40B4-BE49-F238E27FC236}">
                    <a16:creationId xmlns:a16="http://schemas.microsoft.com/office/drawing/2014/main" id="{B70D3DA5-85EB-4243-BEC7-DEFBA7B605AD}"/>
                  </a:ext>
                </a:extLst>
              </p:cNvPr>
              <p:cNvSpPr txBox="1"/>
              <p:nvPr/>
            </p:nvSpPr>
            <p:spPr>
              <a:xfrm>
                <a:off x="1200090" y="1635847"/>
                <a:ext cx="1709887" cy="568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意外关闭软件时可以保存未拍摄完的视频。</a:t>
                </a: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CFC6E25-EB5B-4C51-8B23-FD6413431A98}"/>
              </a:ext>
            </a:extLst>
          </p:cNvPr>
          <p:cNvGrpSpPr/>
          <p:nvPr/>
        </p:nvGrpSpPr>
        <p:grpSpPr>
          <a:xfrm>
            <a:off x="5885968" y="4116928"/>
            <a:ext cx="2431040" cy="780082"/>
            <a:chOff x="5243359" y="1010093"/>
            <a:chExt cx="2169946" cy="780082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5C12151-547A-4D35-8B57-D7AF4FA35B4C}"/>
                </a:ext>
              </a:extLst>
            </p:cNvPr>
            <p:cNvSpPr/>
            <p:nvPr/>
          </p:nvSpPr>
          <p:spPr bwMode="auto">
            <a:xfrm>
              <a:off x="5243359" y="1057718"/>
              <a:ext cx="180000" cy="180000"/>
            </a:xfrm>
            <a:prstGeom prst="ellipse">
              <a:avLst/>
            </a:prstGeom>
            <a:solidFill>
              <a:schemeClr val="accent3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10" name="说明文字">
              <a:extLst>
                <a:ext uri="{FF2B5EF4-FFF2-40B4-BE49-F238E27FC236}">
                  <a16:creationId xmlns:a16="http://schemas.microsoft.com/office/drawing/2014/main" id="{C2C54471-03ED-41AC-A5FF-645FA664F7C8}"/>
                </a:ext>
              </a:extLst>
            </p:cNvPr>
            <p:cNvGrpSpPr/>
            <p:nvPr/>
          </p:nvGrpSpPr>
          <p:grpSpPr>
            <a:xfrm>
              <a:off x="5466165" y="1010093"/>
              <a:ext cx="1947140" cy="780082"/>
              <a:chOff x="905241" y="1379053"/>
              <a:chExt cx="2018234" cy="808563"/>
            </a:xfrm>
          </p:grpSpPr>
          <p:sp>
            <p:nvSpPr>
              <p:cNvPr id="11" name="TextBox 35">
                <a:extLst>
                  <a:ext uri="{FF2B5EF4-FFF2-40B4-BE49-F238E27FC236}">
                    <a16:creationId xmlns:a16="http://schemas.microsoft.com/office/drawing/2014/main" id="{518FAE6D-F96F-4013-80B9-8C3111CB0DAE}"/>
                  </a:ext>
                </a:extLst>
              </p:cNvPr>
              <p:cNvSpPr txBox="1"/>
              <p:nvPr/>
            </p:nvSpPr>
            <p:spPr>
              <a:xfrm>
                <a:off x="909042" y="1379053"/>
                <a:ext cx="1872703" cy="287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快手</a:t>
                </a:r>
              </a:p>
            </p:txBody>
          </p:sp>
          <p:sp>
            <p:nvSpPr>
              <p:cNvPr id="12" name="TextBox 36">
                <a:extLst>
                  <a:ext uri="{FF2B5EF4-FFF2-40B4-BE49-F238E27FC236}">
                    <a16:creationId xmlns:a16="http://schemas.microsoft.com/office/drawing/2014/main" id="{064FAEE6-C5A2-44DA-B7D5-E99E856FCA47}"/>
                  </a:ext>
                </a:extLst>
              </p:cNvPr>
              <p:cNvSpPr txBox="1"/>
              <p:nvPr/>
            </p:nvSpPr>
            <p:spPr>
              <a:xfrm>
                <a:off x="905241" y="1619040"/>
                <a:ext cx="2018234" cy="568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意外关闭软件时可以保存未拍摄完的视频。</a:t>
                </a:r>
              </a:p>
            </p:txBody>
          </p:sp>
        </p:grp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21A2491D-9864-42F2-8654-51AAD31081F4}"/>
              </a:ext>
            </a:extLst>
          </p:cNvPr>
          <p:cNvSpPr/>
          <p:nvPr/>
        </p:nvSpPr>
        <p:spPr>
          <a:xfrm>
            <a:off x="3832588" y="1202960"/>
            <a:ext cx="835290" cy="8352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抖音</a:t>
            </a:r>
            <a:endParaRPr lang="en-US" altLang="zh-CN" dirty="0"/>
          </a:p>
          <a:p>
            <a:pPr algn="ctr"/>
            <a:r>
              <a:rPr lang="en-US" altLang="zh-CN" sz="2400" dirty="0"/>
              <a:t>10</a:t>
            </a:r>
            <a:endParaRPr lang="zh-CN" altLang="en-US" sz="2400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1481BB-F90D-429D-95A8-2503982EC172}"/>
              </a:ext>
            </a:extLst>
          </p:cNvPr>
          <p:cNvSpPr/>
          <p:nvPr/>
        </p:nvSpPr>
        <p:spPr>
          <a:xfrm>
            <a:off x="3945912" y="3746908"/>
            <a:ext cx="835290" cy="8352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快手</a:t>
            </a:r>
            <a:br>
              <a:rPr lang="en-US" altLang="zh-CN" dirty="0"/>
            </a:br>
            <a:r>
              <a:rPr lang="en-US" altLang="zh-CN" sz="2400" dirty="0"/>
              <a:t>10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FEDDAF0-DEE7-49D0-9D7E-F4728C0908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7" b="3363"/>
          <a:stretch/>
        </p:blipFill>
        <p:spPr>
          <a:xfrm>
            <a:off x="5761600" y="539389"/>
            <a:ext cx="3049249" cy="34797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6ACF6A3-1AE4-4D5D-AE79-AFD9DB9736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8527" r="3378"/>
          <a:stretch/>
        </p:blipFill>
        <p:spPr>
          <a:xfrm>
            <a:off x="521890" y="1515535"/>
            <a:ext cx="2860511" cy="334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95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847"/>
    </mc:Choice>
    <mc:Fallback>
      <p:transition advTm="384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9"/>
          <p:cNvSpPr txBox="1"/>
          <p:nvPr/>
        </p:nvSpPr>
        <p:spPr>
          <a:xfrm>
            <a:off x="179017" y="110614"/>
            <a:ext cx="1936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Latency reduction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6F5539F-CF4A-4DB5-8FBF-D0E981F52F39}"/>
              </a:ext>
            </a:extLst>
          </p:cNvPr>
          <p:cNvGrpSpPr/>
          <p:nvPr/>
        </p:nvGrpSpPr>
        <p:grpSpPr>
          <a:xfrm>
            <a:off x="808415" y="1482980"/>
            <a:ext cx="2020451" cy="796297"/>
            <a:chOff x="5469833" y="1010093"/>
            <a:chExt cx="2020451" cy="796297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E62CEAA9-D915-469F-BC5B-82B3AF460689}"/>
                </a:ext>
              </a:extLst>
            </p:cNvPr>
            <p:cNvSpPr/>
            <p:nvPr/>
          </p:nvSpPr>
          <p:spPr bwMode="auto">
            <a:xfrm>
              <a:off x="7310284" y="1057718"/>
              <a:ext cx="180000" cy="180000"/>
            </a:xfrm>
            <a:prstGeom prst="ellipse">
              <a:avLst/>
            </a:prstGeom>
            <a:solidFill>
              <a:schemeClr val="accent2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5" name="说明文字">
              <a:extLst>
                <a:ext uri="{FF2B5EF4-FFF2-40B4-BE49-F238E27FC236}">
                  <a16:creationId xmlns:a16="http://schemas.microsoft.com/office/drawing/2014/main" id="{BD0F88C7-0070-45D4-BB9C-6B0E0F5FEA99}"/>
                </a:ext>
              </a:extLst>
            </p:cNvPr>
            <p:cNvGrpSpPr/>
            <p:nvPr/>
          </p:nvGrpSpPr>
          <p:grpSpPr>
            <a:xfrm>
              <a:off x="5469833" y="1010093"/>
              <a:ext cx="1930452" cy="796297"/>
              <a:chOff x="909042" y="1379053"/>
              <a:chExt cx="2000935" cy="825370"/>
            </a:xfrm>
          </p:grpSpPr>
          <p:sp>
            <p:nvSpPr>
              <p:cNvPr id="6" name="TextBox 35">
                <a:extLst>
                  <a:ext uri="{FF2B5EF4-FFF2-40B4-BE49-F238E27FC236}">
                    <a16:creationId xmlns:a16="http://schemas.microsoft.com/office/drawing/2014/main" id="{27A283B3-6E35-4EC6-9A31-CB37609F7492}"/>
                  </a:ext>
                </a:extLst>
              </p:cNvPr>
              <p:cNvSpPr txBox="1"/>
              <p:nvPr/>
            </p:nvSpPr>
            <p:spPr>
              <a:xfrm>
                <a:off x="909042" y="1379053"/>
                <a:ext cx="1856126" cy="287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抖音</a:t>
                </a:r>
              </a:p>
            </p:txBody>
          </p:sp>
          <p:sp>
            <p:nvSpPr>
              <p:cNvPr id="7" name="TextBox 36">
                <a:extLst>
                  <a:ext uri="{FF2B5EF4-FFF2-40B4-BE49-F238E27FC236}">
                    <a16:creationId xmlns:a16="http://schemas.microsoft.com/office/drawing/2014/main" id="{95BFEBC0-8739-49CD-8AAA-C08862485B3A}"/>
                  </a:ext>
                </a:extLst>
              </p:cNvPr>
              <p:cNvSpPr txBox="1"/>
              <p:nvPr/>
            </p:nvSpPr>
            <p:spPr>
              <a:xfrm>
                <a:off x="1200090" y="1635847"/>
                <a:ext cx="1709887" cy="568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网络卡顿时，底部闪烁条闪烁，但不明显</a:t>
                </a: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618FD373-560E-4CCB-A111-8A4409B8E791}"/>
              </a:ext>
            </a:extLst>
          </p:cNvPr>
          <p:cNvGrpSpPr/>
          <p:nvPr/>
        </p:nvGrpSpPr>
        <p:grpSpPr>
          <a:xfrm>
            <a:off x="5787569" y="2855359"/>
            <a:ext cx="2431040" cy="780082"/>
            <a:chOff x="5243359" y="1010093"/>
            <a:chExt cx="2169946" cy="780082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DBDCE40-95E7-44C5-A77A-5D12D9E6F296}"/>
                </a:ext>
              </a:extLst>
            </p:cNvPr>
            <p:cNvSpPr/>
            <p:nvPr/>
          </p:nvSpPr>
          <p:spPr bwMode="auto">
            <a:xfrm>
              <a:off x="5243359" y="1057718"/>
              <a:ext cx="180000" cy="180000"/>
            </a:xfrm>
            <a:prstGeom prst="ellipse">
              <a:avLst/>
            </a:prstGeom>
            <a:solidFill>
              <a:schemeClr val="accent3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10" name="说明文字">
              <a:extLst>
                <a:ext uri="{FF2B5EF4-FFF2-40B4-BE49-F238E27FC236}">
                  <a16:creationId xmlns:a16="http://schemas.microsoft.com/office/drawing/2014/main" id="{11A18615-E2F1-4BE6-9CEA-A6785624A27F}"/>
                </a:ext>
              </a:extLst>
            </p:cNvPr>
            <p:cNvGrpSpPr/>
            <p:nvPr/>
          </p:nvGrpSpPr>
          <p:grpSpPr>
            <a:xfrm>
              <a:off x="5466165" y="1010093"/>
              <a:ext cx="1947140" cy="780082"/>
              <a:chOff x="905241" y="1379053"/>
              <a:chExt cx="2018234" cy="808563"/>
            </a:xfrm>
          </p:grpSpPr>
          <p:sp>
            <p:nvSpPr>
              <p:cNvPr id="11" name="TextBox 35">
                <a:extLst>
                  <a:ext uri="{FF2B5EF4-FFF2-40B4-BE49-F238E27FC236}">
                    <a16:creationId xmlns:a16="http://schemas.microsoft.com/office/drawing/2014/main" id="{BDA60A63-714C-4522-BECD-543B020E4BDE}"/>
                  </a:ext>
                </a:extLst>
              </p:cNvPr>
              <p:cNvSpPr txBox="1"/>
              <p:nvPr/>
            </p:nvSpPr>
            <p:spPr>
              <a:xfrm>
                <a:off x="909042" y="1379053"/>
                <a:ext cx="1872703" cy="287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快手</a:t>
                </a:r>
              </a:p>
            </p:txBody>
          </p:sp>
          <p:sp>
            <p:nvSpPr>
              <p:cNvPr id="12" name="TextBox 36">
                <a:extLst>
                  <a:ext uri="{FF2B5EF4-FFF2-40B4-BE49-F238E27FC236}">
                    <a16:creationId xmlns:a16="http://schemas.microsoft.com/office/drawing/2014/main" id="{E1422392-422E-4F75-A866-2AD0B19D6027}"/>
                  </a:ext>
                </a:extLst>
              </p:cNvPr>
              <p:cNvSpPr txBox="1"/>
              <p:nvPr/>
            </p:nvSpPr>
            <p:spPr>
              <a:xfrm>
                <a:off x="905241" y="1619040"/>
                <a:ext cx="2018234" cy="568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网络卡顿时，屏幕中间或底部出现</a:t>
                </a:r>
                <a:r>
                  <a:rPr lang="en-US" altLang="zh-CN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loading</a:t>
                </a:r>
                <a:r>
                  <a:rPr lang="zh-CN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的动态图标，较为明显</a:t>
                </a:r>
              </a:p>
            </p:txBody>
          </p:sp>
        </p:grp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1A440E12-FD40-4445-8108-264C994B32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00"/>
          <a:stretch/>
        </p:blipFill>
        <p:spPr>
          <a:xfrm>
            <a:off x="5171234" y="1239958"/>
            <a:ext cx="3857625" cy="94129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51D3E4E-655F-43F8-B0E9-3A71C302A7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00"/>
          <a:stretch/>
        </p:blipFill>
        <p:spPr>
          <a:xfrm>
            <a:off x="187145" y="2913416"/>
            <a:ext cx="3857625" cy="1038959"/>
          </a:xfrm>
          <a:prstGeom prst="rect">
            <a:avLst/>
          </a:prstGeom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6E011029-8FAB-4242-AC41-CCEF82DAF8F2}"/>
              </a:ext>
            </a:extLst>
          </p:cNvPr>
          <p:cNvSpPr/>
          <p:nvPr/>
        </p:nvSpPr>
        <p:spPr>
          <a:xfrm>
            <a:off x="3299680" y="1292959"/>
            <a:ext cx="835290" cy="8352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抖音</a:t>
            </a:r>
            <a:endParaRPr lang="en-US" altLang="zh-CN" dirty="0"/>
          </a:p>
          <a:p>
            <a:pPr algn="ctr"/>
            <a:r>
              <a:rPr lang="en-US" altLang="zh-CN" sz="2400" dirty="0"/>
              <a:t>8</a:t>
            </a:r>
            <a:endParaRPr lang="zh-CN" altLang="en-US" sz="2400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CE939CB-F0E4-4414-B48E-E37B39BBC431}"/>
              </a:ext>
            </a:extLst>
          </p:cNvPr>
          <p:cNvSpPr/>
          <p:nvPr/>
        </p:nvSpPr>
        <p:spPr>
          <a:xfrm>
            <a:off x="5629639" y="3928944"/>
            <a:ext cx="835290" cy="8352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快手</a:t>
            </a:r>
            <a:br>
              <a:rPr lang="en-US" altLang="zh-CN" dirty="0"/>
            </a:br>
            <a:r>
              <a:rPr lang="en-US" altLang="zh-CN" sz="2400" dirty="0"/>
              <a:t>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597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847"/>
    </mc:Choice>
    <mc:Fallback>
      <p:transition advTm="384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9"/>
          <p:cNvSpPr txBox="1"/>
          <p:nvPr/>
        </p:nvSpPr>
        <p:spPr>
          <a:xfrm>
            <a:off x="179017" y="110614"/>
            <a:ext cx="1104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Efficiency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4841647-F9B7-4DDB-9A7A-598A9BBC1C32}"/>
              </a:ext>
            </a:extLst>
          </p:cNvPr>
          <p:cNvGrpSpPr/>
          <p:nvPr/>
        </p:nvGrpSpPr>
        <p:grpSpPr>
          <a:xfrm>
            <a:off x="559645" y="581116"/>
            <a:ext cx="2020451" cy="553923"/>
            <a:chOff x="5469833" y="1010093"/>
            <a:chExt cx="2020451" cy="55392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04A1888-2E47-4295-AEEA-A6431E50D5C2}"/>
                </a:ext>
              </a:extLst>
            </p:cNvPr>
            <p:cNvSpPr/>
            <p:nvPr/>
          </p:nvSpPr>
          <p:spPr bwMode="auto">
            <a:xfrm>
              <a:off x="7310284" y="1057718"/>
              <a:ext cx="180000" cy="180000"/>
            </a:xfrm>
            <a:prstGeom prst="ellipse">
              <a:avLst/>
            </a:prstGeom>
            <a:solidFill>
              <a:schemeClr val="accent2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5" name="说明文字">
              <a:extLst>
                <a:ext uri="{FF2B5EF4-FFF2-40B4-BE49-F238E27FC236}">
                  <a16:creationId xmlns:a16="http://schemas.microsoft.com/office/drawing/2014/main" id="{F1A71B7B-F39F-42C6-B500-6497B39F37BD}"/>
                </a:ext>
              </a:extLst>
            </p:cNvPr>
            <p:cNvGrpSpPr/>
            <p:nvPr/>
          </p:nvGrpSpPr>
          <p:grpSpPr>
            <a:xfrm>
              <a:off x="5469833" y="1010093"/>
              <a:ext cx="1930452" cy="553923"/>
              <a:chOff x="909042" y="1379053"/>
              <a:chExt cx="2000935" cy="574147"/>
            </a:xfrm>
          </p:grpSpPr>
          <p:sp>
            <p:nvSpPr>
              <p:cNvPr id="6" name="TextBox 35">
                <a:extLst>
                  <a:ext uri="{FF2B5EF4-FFF2-40B4-BE49-F238E27FC236}">
                    <a16:creationId xmlns:a16="http://schemas.microsoft.com/office/drawing/2014/main" id="{A43DA0A4-203F-47CF-A6D2-97E27726349F}"/>
                  </a:ext>
                </a:extLst>
              </p:cNvPr>
              <p:cNvSpPr txBox="1"/>
              <p:nvPr/>
            </p:nvSpPr>
            <p:spPr>
              <a:xfrm>
                <a:off x="909042" y="1379053"/>
                <a:ext cx="1856126" cy="287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抖音</a:t>
                </a:r>
              </a:p>
            </p:txBody>
          </p:sp>
          <p:sp>
            <p:nvSpPr>
              <p:cNvPr id="7" name="TextBox 36">
                <a:extLst>
                  <a:ext uri="{FF2B5EF4-FFF2-40B4-BE49-F238E27FC236}">
                    <a16:creationId xmlns:a16="http://schemas.microsoft.com/office/drawing/2014/main" id="{660F0A9B-FD90-4632-A1B5-12433275482B}"/>
                  </a:ext>
                </a:extLst>
              </p:cNvPr>
              <p:cNvSpPr txBox="1"/>
              <p:nvPr/>
            </p:nvSpPr>
            <p:spPr>
              <a:xfrm>
                <a:off x="947181" y="1635847"/>
                <a:ext cx="1962796" cy="31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一个页面上只播放一个视频</a:t>
                </a: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07CE7AB-C65D-4AAB-9606-8670E1689CB4}"/>
              </a:ext>
            </a:extLst>
          </p:cNvPr>
          <p:cNvGrpSpPr/>
          <p:nvPr/>
        </p:nvGrpSpPr>
        <p:grpSpPr>
          <a:xfrm>
            <a:off x="6040608" y="4249292"/>
            <a:ext cx="2277850" cy="780082"/>
            <a:chOff x="5243359" y="1010093"/>
            <a:chExt cx="2033209" cy="780082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0E4988F-8D01-42CB-AF26-13AD7CD31B2D}"/>
                </a:ext>
              </a:extLst>
            </p:cNvPr>
            <p:cNvSpPr/>
            <p:nvPr/>
          </p:nvSpPr>
          <p:spPr bwMode="auto">
            <a:xfrm>
              <a:off x="5243359" y="1057718"/>
              <a:ext cx="180000" cy="180000"/>
            </a:xfrm>
            <a:prstGeom prst="ellipse">
              <a:avLst/>
            </a:prstGeom>
            <a:solidFill>
              <a:schemeClr val="accent3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15" name="说明文字">
              <a:extLst>
                <a:ext uri="{FF2B5EF4-FFF2-40B4-BE49-F238E27FC236}">
                  <a16:creationId xmlns:a16="http://schemas.microsoft.com/office/drawing/2014/main" id="{49C62773-683B-4FCC-AB65-EF7042FD4E07}"/>
                </a:ext>
              </a:extLst>
            </p:cNvPr>
            <p:cNvGrpSpPr/>
            <p:nvPr/>
          </p:nvGrpSpPr>
          <p:grpSpPr>
            <a:xfrm>
              <a:off x="5466165" y="1010093"/>
              <a:ext cx="1810403" cy="780082"/>
              <a:chOff x="905241" y="1379053"/>
              <a:chExt cx="1876504" cy="808563"/>
            </a:xfrm>
          </p:grpSpPr>
          <p:sp>
            <p:nvSpPr>
              <p:cNvPr id="16" name="TextBox 35">
                <a:extLst>
                  <a:ext uri="{FF2B5EF4-FFF2-40B4-BE49-F238E27FC236}">
                    <a16:creationId xmlns:a16="http://schemas.microsoft.com/office/drawing/2014/main" id="{DF29F51E-696D-448C-89AD-F738619B55B3}"/>
                  </a:ext>
                </a:extLst>
              </p:cNvPr>
              <p:cNvSpPr txBox="1"/>
              <p:nvPr/>
            </p:nvSpPr>
            <p:spPr>
              <a:xfrm>
                <a:off x="909042" y="1379053"/>
                <a:ext cx="1872703" cy="287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快手</a:t>
                </a:r>
              </a:p>
            </p:txBody>
          </p:sp>
          <p:sp>
            <p:nvSpPr>
              <p:cNvPr id="17" name="TextBox 36">
                <a:extLst>
                  <a:ext uri="{FF2B5EF4-FFF2-40B4-BE49-F238E27FC236}">
                    <a16:creationId xmlns:a16="http://schemas.microsoft.com/office/drawing/2014/main" id="{2CB663B5-3495-49E6-A944-84292CCD6EB0}"/>
                  </a:ext>
                </a:extLst>
              </p:cNvPr>
              <p:cNvSpPr txBox="1"/>
              <p:nvPr/>
            </p:nvSpPr>
            <p:spPr>
              <a:xfrm>
                <a:off x="905241" y="1619040"/>
                <a:ext cx="1876504" cy="568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一个页面上有多个视频供选择</a:t>
                </a:r>
              </a:p>
            </p:txBody>
          </p:sp>
        </p:grp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BE43FE60-9DDC-43A1-8FC7-23BEA9724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42" y="1243601"/>
            <a:ext cx="2752344" cy="366979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07E4CBF-7970-4E3E-AC13-C8EAE22607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023" y="628741"/>
            <a:ext cx="2594807" cy="345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34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847"/>
    </mc:Choice>
    <mc:Fallback>
      <p:transition advTm="384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9"/>
          <p:cNvSpPr txBox="1"/>
          <p:nvPr/>
        </p:nvSpPr>
        <p:spPr>
          <a:xfrm>
            <a:off x="179017" y="110614"/>
            <a:ext cx="1104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Efficiency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4841647-F9B7-4DDB-9A7A-598A9BBC1C32}"/>
              </a:ext>
            </a:extLst>
          </p:cNvPr>
          <p:cNvGrpSpPr/>
          <p:nvPr/>
        </p:nvGrpSpPr>
        <p:grpSpPr>
          <a:xfrm>
            <a:off x="875542" y="4461672"/>
            <a:ext cx="2246026" cy="756584"/>
            <a:chOff x="5469832" y="1010092"/>
            <a:chExt cx="2020452" cy="756584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04A1888-2E47-4295-AEEA-A6431E50D5C2}"/>
                </a:ext>
              </a:extLst>
            </p:cNvPr>
            <p:cNvSpPr/>
            <p:nvPr/>
          </p:nvSpPr>
          <p:spPr bwMode="auto">
            <a:xfrm>
              <a:off x="7310284" y="1057718"/>
              <a:ext cx="180000" cy="180000"/>
            </a:xfrm>
            <a:prstGeom prst="ellipse">
              <a:avLst/>
            </a:prstGeom>
            <a:solidFill>
              <a:schemeClr val="accent2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5" name="说明文字">
              <a:extLst>
                <a:ext uri="{FF2B5EF4-FFF2-40B4-BE49-F238E27FC236}">
                  <a16:creationId xmlns:a16="http://schemas.microsoft.com/office/drawing/2014/main" id="{F1A71B7B-F39F-42C6-B500-6497B39F37BD}"/>
                </a:ext>
              </a:extLst>
            </p:cNvPr>
            <p:cNvGrpSpPr/>
            <p:nvPr/>
          </p:nvGrpSpPr>
          <p:grpSpPr>
            <a:xfrm>
              <a:off x="5469832" y="1010092"/>
              <a:ext cx="1922091" cy="756584"/>
              <a:chOff x="909042" y="1379052"/>
              <a:chExt cx="1992269" cy="784207"/>
            </a:xfrm>
          </p:grpSpPr>
          <p:sp>
            <p:nvSpPr>
              <p:cNvPr id="6" name="TextBox 35">
                <a:extLst>
                  <a:ext uri="{FF2B5EF4-FFF2-40B4-BE49-F238E27FC236}">
                    <a16:creationId xmlns:a16="http://schemas.microsoft.com/office/drawing/2014/main" id="{A43DA0A4-203F-47CF-A6D2-97E27726349F}"/>
                  </a:ext>
                </a:extLst>
              </p:cNvPr>
              <p:cNvSpPr txBox="1"/>
              <p:nvPr/>
            </p:nvSpPr>
            <p:spPr>
              <a:xfrm>
                <a:off x="909042" y="1379052"/>
                <a:ext cx="1856126" cy="287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抖音</a:t>
                </a:r>
              </a:p>
            </p:txBody>
          </p:sp>
          <p:sp>
            <p:nvSpPr>
              <p:cNvPr id="7" name="TextBox 36">
                <a:extLst>
                  <a:ext uri="{FF2B5EF4-FFF2-40B4-BE49-F238E27FC236}">
                    <a16:creationId xmlns:a16="http://schemas.microsoft.com/office/drawing/2014/main" id="{660F0A9B-FD90-4632-A1B5-12433275482B}"/>
                  </a:ext>
                </a:extLst>
              </p:cNvPr>
              <p:cNvSpPr txBox="1"/>
              <p:nvPr/>
            </p:nvSpPr>
            <p:spPr>
              <a:xfrm>
                <a:off x="938515" y="1594683"/>
                <a:ext cx="1962796" cy="568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看视频时评论会遮蔽大部分屏幕</a:t>
                </a: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07CE7AB-C65D-4AAB-9606-8670E1689CB4}"/>
              </a:ext>
            </a:extLst>
          </p:cNvPr>
          <p:cNvGrpSpPr/>
          <p:nvPr/>
        </p:nvGrpSpPr>
        <p:grpSpPr>
          <a:xfrm>
            <a:off x="5011908" y="638758"/>
            <a:ext cx="3875455" cy="537707"/>
            <a:chOff x="5243359" y="1010093"/>
            <a:chExt cx="3459231" cy="537707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0E4988F-8D01-42CB-AF26-13AD7CD31B2D}"/>
                </a:ext>
              </a:extLst>
            </p:cNvPr>
            <p:cNvSpPr/>
            <p:nvPr/>
          </p:nvSpPr>
          <p:spPr bwMode="auto">
            <a:xfrm>
              <a:off x="5243359" y="1057718"/>
              <a:ext cx="180000" cy="180000"/>
            </a:xfrm>
            <a:prstGeom prst="ellipse">
              <a:avLst/>
            </a:prstGeom>
            <a:solidFill>
              <a:schemeClr val="accent3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15" name="说明文字">
              <a:extLst>
                <a:ext uri="{FF2B5EF4-FFF2-40B4-BE49-F238E27FC236}">
                  <a16:creationId xmlns:a16="http://schemas.microsoft.com/office/drawing/2014/main" id="{49C62773-683B-4FCC-AB65-EF7042FD4E07}"/>
                </a:ext>
              </a:extLst>
            </p:cNvPr>
            <p:cNvGrpSpPr/>
            <p:nvPr/>
          </p:nvGrpSpPr>
          <p:grpSpPr>
            <a:xfrm>
              <a:off x="5466165" y="1010093"/>
              <a:ext cx="3236425" cy="537707"/>
              <a:chOff x="905241" y="1379053"/>
              <a:chExt cx="3354593" cy="557339"/>
            </a:xfrm>
          </p:grpSpPr>
          <p:sp>
            <p:nvSpPr>
              <p:cNvPr id="16" name="TextBox 35">
                <a:extLst>
                  <a:ext uri="{FF2B5EF4-FFF2-40B4-BE49-F238E27FC236}">
                    <a16:creationId xmlns:a16="http://schemas.microsoft.com/office/drawing/2014/main" id="{DF29F51E-696D-448C-89AD-F738619B55B3}"/>
                  </a:ext>
                </a:extLst>
              </p:cNvPr>
              <p:cNvSpPr txBox="1"/>
              <p:nvPr/>
            </p:nvSpPr>
            <p:spPr>
              <a:xfrm>
                <a:off x="909042" y="1379053"/>
                <a:ext cx="1872703" cy="287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快手</a:t>
                </a:r>
              </a:p>
            </p:txBody>
          </p:sp>
          <p:sp>
            <p:nvSpPr>
              <p:cNvPr id="17" name="TextBox 36">
                <a:extLst>
                  <a:ext uri="{FF2B5EF4-FFF2-40B4-BE49-F238E27FC236}">
                    <a16:creationId xmlns:a16="http://schemas.microsoft.com/office/drawing/2014/main" id="{2CB663B5-3495-49E6-A944-84292CCD6EB0}"/>
                  </a:ext>
                </a:extLst>
              </p:cNvPr>
              <p:cNvSpPr txBox="1"/>
              <p:nvPr/>
            </p:nvSpPr>
            <p:spPr>
              <a:xfrm>
                <a:off x="905241" y="1619040"/>
                <a:ext cx="3354593" cy="317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可以调整评论区与视频区的占比，看视频时评论更方便</a:t>
                </a:r>
              </a:p>
            </p:txBody>
          </p:sp>
        </p:grp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A39C57E-A5A4-4377-B9DB-E33327DDCB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02" y="523923"/>
            <a:ext cx="2897245" cy="38629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AD3AE39-E35C-420F-B328-FD6FA6D78A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605" y="1297060"/>
            <a:ext cx="2897244" cy="4068143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EF362606-502A-4DA2-8939-4C364CE2517F}"/>
              </a:ext>
            </a:extLst>
          </p:cNvPr>
          <p:cNvSpPr/>
          <p:nvPr/>
        </p:nvSpPr>
        <p:spPr>
          <a:xfrm>
            <a:off x="3736710" y="1499161"/>
            <a:ext cx="835290" cy="8352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抖音</a:t>
            </a:r>
            <a:endParaRPr lang="en-US" altLang="zh-CN" dirty="0"/>
          </a:p>
          <a:p>
            <a:pPr algn="ctr"/>
            <a:r>
              <a:rPr lang="en-US" altLang="zh-CN" sz="2400" dirty="0"/>
              <a:t>7</a:t>
            </a:r>
            <a:endParaRPr lang="zh-CN" altLang="en-US" sz="240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BDE4596-C906-4157-88EE-ECD9F3D9AE4A}"/>
              </a:ext>
            </a:extLst>
          </p:cNvPr>
          <p:cNvSpPr/>
          <p:nvPr/>
        </p:nvSpPr>
        <p:spPr>
          <a:xfrm>
            <a:off x="3736710" y="2829822"/>
            <a:ext cx="835290" cy="8352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快手</a:t>
            </a:r>
            <a:br>
              <a:rPr lang="en-US" altLang="zh-CN" dirty="0"/>
            </a:br>
            <a:r>
              <a:rPr lang="en-US" altLang="zh-CN" sz="2400" dirty="0"/>
              <a:t>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1753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847"/>
    </mc:Choice>
    <mc:Fallback>
      <p:transition advTm="384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7584"/>
            <a:ext cx="914400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25"/>
          <p:cNvSpPr/>
          <p:nvPr/>
        </p:nvSpPr>
        <p:spPr>
          <a:xfrm>
            <a:off x="4835020" y="2379459"/>
            <a:ext cx="5225724" cy="661354"/>
          </a:xfrm>
          <a:custGeom>
            <a:avLst/>
            <a:gdLst>
              <a:gd name="connsiteX0" fmla="*/ 0 w 4433105"/>
              <a:gd name="connsiteY0" fmla="*/ 0 h 855550"/>
              <a:gd name="connsiteX1" fmla="*/ 4433105 w 4433105"/>
              <a:gd name="connsiteY1" fmla="*/ 0 h 855550"/>
              <a:gd name="connsiteX2" fmla="*/ 4433105 w 4433105"/>
              <a:gd name="connsiteY2" fmla="*/ 855550 h 855550"/>
              <a:gd name="connsiteX3" fmla="*/ 0 w 4433105"/>
              <a:gd name="connsiteY3" fmla="*/ 855550 h 855550"/>
              <a:gd name="connsiteX4" fmla="*/ 0 w 4433105"/>
              <a:gd name="connsiteY4" fmla="*/ 0 h 855550"/>
              <a:gd name="connsiteX0" fmla="*/ 0 w 4433105"/>
              <a:gd name="connsiteY0" fmla="*/ 8485 h 864035"/>
              <a:gd name="connsiteX1" fmla="*/ 264517 w 4433105"/>
              <a:gd name="connsiteY1" fmla="*/ 0 h 864035"/>
              <a:gd name="connsiteX2" fmla="*/ 4433105 w 4433105"/>
              <a:gd name="connsiteY2" fmla="*/ 8485 h 864035"/>
              <a:gd name="connsiteX3" fmla="*/ 4433105 w 4433105"/>
              <a:gd name="connsiteY3" fmla="*/ 864035 h 864035"/>
              <a:gd name="connsiteX4" fmla="*/ 0 w 4433105"/>
              <a:gd name="connsiteY4" fmla="*/ 864035 h 864035"/>
              <a:gd name="connsiteX5" fmla="*/ 0 w 4433105"/>
              <a:gd name="connsiteY5" fmla="*/ 8485 h 864035"/>
              <a:gd name="connsiteX0" fmla="*/ 0 w 4433105"/>
              <a:gd name="connsiteY0" fmla="*/ 8485 h 864035"/>
              <a:gd name="connsiteX1" fmla="*/ 264517 w 4433105"/>
              <a:gd name="connsiteY1" fmla="*/ 0 h 864035"/>
              <a:gd name="connsiteX2" fmla="*/ 4433105 w 4433105"/>
              <a:gd name="connsiteY2" fmla="*/ 8485 h 864035"/>
              <a:gd name="connsiteX3" fmla="*/ 4433105 w 4433105"/>
              <a:gd name="connsiteY3" fmla="*/ 864035 h 864035"/>
              <a:gd name="connsiteX4" fmla="*/ 432605 w 4433105"/>
              <a:gd name="connsiteY4" fmla="*/ 860613 h 864035"/>
              <a:gd name="connsiteX5" fmla="*/ 0 w 4433105"/>
              <a:gd name="connsiteY5" fmla="*/ 864035 h 864035"/>
              <a:gd name="connsiteX6" fmla="*/ 0 w 4433105"/>
              <a:gd name="connsiteY6" fmla="*/ 8485 h 864035"/>
              <a:gd name="connsiteX0" fmla="*/ 0 w 4433105"/>
              <a:gd name="connsiteY0" fmla="*/ 8485 h 864035"/>
              <a:gd name="connsiteX1" fmla="*/ 264517 w 4433105"/>
              <a:gd name="connsiteY1" fmla="*/ 0 h 864035"/>
              <a:gd name="connsiteX2" fmla="*/ 4433105 w 4433105"/>
              <a:gd name="connsiteY2" fmla="*/ 8485 h 864035"/>
              <a:gd name="connsiteX3" fmla="*/ 4433105 w 4433105"/>
              <a:gd name="connsiteY3" fmla="*/ 864035 h 864035"/>
              <a:gd name="connsiteX4" fmla="*/ 432605 w 4433105"/>
              <a:gd name="connsiteY4" fmla="*/ 860613 h 864035"/>
              <a:gd name="connsiteX5" fmla="*/ 0 w 4433105"/>
              <a:gd name="connsiteY5" fmla="*/ 8485 h 864035"/>
              <a:gd name="connsiteX0" fmla="*/ 168088 w 4168588"/>
              <a:gd name="connsiteY0" fmla="*/ 860613 h 864035"/>
              <a:gd name="connsiteX1" fmla="*/ 0 w 4168588"/>
              <a:gd name="connsiteY1" fmla="*/ 0 h 864035"/>
              <a:gd name="connsiteX2" fmla="*/ 4168588 w 4168588"/>
              <a:gd name="connsiteY2" fmla="*/ 8485 h 864035"/>
              <a:gd name="connsiteX3" fmla="*/ 4168588 w 4168588"/>
              <a:gd name="connsiteY3" fmla="*/ 864035 h 864035"/>
              <a:gd name="connsiteX4" fmla="*/ 168088 w 4168588"/>
              <a:gd name="connsiteY4" fmla="*/ 860613 h 86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8588" h="864035">
                <a:moveTo>
                  <a:pt x="168088" y="860613"/>
                </a:moveTo>
                <a:lnTo>
                  <a:pt x="0" y="0"/>
                </a:lnTo>
                <a:lnTo>
                  <a:pt x="4168588" y="8485"/>
                </a:lnTo>
                <a:lnTo>
                  <a:pt x="4168588" y="864035"/>
                </a:lnTo>
                <a:lnTo>
                  <a:pt x="168088" y="860613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87805" y="244852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功能对比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25865" y="293113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最终得分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ACB374-80B3-4BFB-A121-989D6301CA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64" y="334971"/>
            <a:ext cx="1514693" cy="8779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15769EC-C610-4E48-88F9-B8F76E505D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43" y="257064"/>
            <a:ext cx="1752331" cy="101566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98F0B858-5A76-455A-ACE4-D2EBC5AA9ED5}"/>
              </a:ext>
            </a:extLst>
          </p:cNvPr>
          <p:cNvGrpSpPr/>
          <p:nvPr/>
        </p:nvGrpSpPr>
        <p:grpSpPr>
          <a:xfrm>
            <a:off x="898905" y="1505014"/>
            <a:ext cx="651140" cy="599515"/>
            <a:chOff x="2165186" y="1609534"/>
            <a:chExt cx="651140" cy="599515"/>
          </a:xfrm>
        </p:grpSpPr>
        <p:sp>
          <p:nvSpPr>
            <p:cNvPr id="15" name="椭圆 3">
              <a:extLst>
                <a:ext uri="{FF2B5EF4-FFF2-40B4-BE49-F238E27FC236}">
                  <a16:creationId xmlns:a16="http://schemas.microsoft.com/office/drawing/2014/main" id="{886B58DB-A210-43A5-A927-268EA11FA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154" y="1609534"/>
              <a:ext cx="591205" cy="59951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 cap="flat" cmpd="sng">
              <a:solidFill>
                <a:srgbClr val="F6F6F6"/>
              </a:solidFill>
              <a:round/>
            </a:ln>
          </p:spPr>
          <p:txBody>
            <a:bodyPr lIns="86372" tIns="43186" rIns="86372" bIns="43186" anchor="ctr"/>
            <a:lstStyle/>
            <a:p>
              <a:pPr algn="ctr"/>
              <a:endParaRPr lang="zh-CN" altLang="en-US" sz="1200" b="1" dirty="0">
                <a:solidFill>
                  <a:srgbClr val="F8F8F8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4454DFB7-C3F4-4716-8CF9-0CFA8E2E5F55}"/>
                </a:ext>
              </a:extLst>
            </p:cNvPr>
            <p:cNvSpPr txBox="1"/>
            <p:nvPr/>
          </p:nvSpPr>
          <p:spPr>
            <a:xfrm>
              <a:off x="2165186" y="1685829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9.2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178E2B6-5FFF-49F4-9D0D-96981C901CB3}"/>
              </a:ext>
            </a:extLst>
          </p:cNvPr>
          <p:cNvGrpSpPr/>
          <p:nvPr/>
        </p:nvGrpSpPr>
        <p:grpSpPr>
          <a:xfrm>
            <a:off x="3027409" y="1507693"/>
            <a:ext cx="651140" cy="599515"/>
            <a:chOff x="2165186" y="1609534"/>
            <a:chExt cx="651140" cy="599515"/>
          </a:xfrm>
        </p:grpSpPr>
        <p:sp>
          <p:nvSpPr>
            <p:cNvPr id="20" name="椭圆 3">
              <a:extLst>
                <a:ext uri="{FF2B5EF4-FFF2-40B4-BE49-F238E27FC236}">
                  <a16:creationId xmlns:a16="http://schemas.microsoft.com/office/drawing/2014/main" id="{0EF46353-3B0A-44AD-A854-6D0B317AF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154" y="1609534"/>
              <a:ext cx="591205" cy="599515"/>
            </a:xfrm>
            <a:prstGeom prst="ellipse">
              <a:avLst/>
            </a:prstGeom>
            <a:solidFill>
              <a:srgbClr val="40546C"/>
            </a:solidFill>
            <a:ln w="76200" cap="flat" cmpd="sng">
              <a:solidFill>
                <a:srgbClr val="F6F6F6"/>
              </a:solidFill>
              <a:round/>
            </a:ln>
          </p:spPr>
          <p:txBody>
            <a:bodyPr lIns="86372" tIns="43186" rIns="86372" bIns="43186" anchor="ctr"/>
            <a:lstStyle/>
            <a:p>
              <a:pPr algn="ctr"/>
              <a:endParaRPr lang="zh-CN" altLang="en-US" sz="1200" b="1" dirty="0">
                <a:solidFill>
                  <a:srgbClr val="F8F8F8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E7026C9F-F0A6-4962-9F79-63C47EE817EF}"/>
                </a:ext>
              </a:extLst>
            </p:cNvPr>
            <p:cNvSpPr txBox="1"/>
            <p:nvPr/>
          </p:nvSpPr>
          <p:spPr>
            <a:xfrm>
              <a:off x="2165186" y="1685829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7.8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5E9B250-34F8-4599-86B9-A8CA25D7458D}"/>
              </a:ext>
            </a:extLst>
          </p:cNvPr>
          <p:cNvGrpSpPr/>
          <p:nvPr/>
        </p:nvGrpSpPr>
        <p:grpSpPr>
          <a:xfrm>
            <a:off x="886806" y="2403010"/>
            <a:ext cx="651140" cy="599515"/>
            <a:chOff x="2165186" y="1609534"/>
            <a:chExt cx="651140" cy="599515"/>
          </a:xfrm>
        </p:grpSpPr>
        <p:sp>
          <p:nvSpPr>
            <p:cNvPr id="23" name="椭圆 3">
              <a:extLst>
                <a:ext uri="{FF2B5EF4-FFF2-40B4-BE49-F238E27FC236}">
                  <a16:creationId xmlns:a16="http://schemas.microsoft.com/office/drawing/2014/main" id="{E68CEE62-2ED4-4C8E-8761-8DCFFA59E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154" y="1609534"/>
              <a:ext cx="591205" cy="59951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 cap="flat" cmpd="sng">
              <a:solidFill>
                <a:srgbClr val="F6F6F6"/>
              </a:solidFill>
              <a:round/>
            </a:ln>
          </p:spPr>
          <p:txBody>
            <a:bodyPr lIns="86372" tIns="43186" rIns="86372" bIns="43186" anchor="ctr"/>
            <a:lstStyle/>
            <a:p>
              <a:pPr algn="ctr"/>
              <a:endParaRPr lang="zh-CN" altLang="en-US" sz="1200" b="1" dirty="0">
                <a:solidFill>
                  <a:srgbClr val="F8F8F8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0E375B4-CAFD-434F-ADBA-468D30CF7E77}"/>
                </a:ext>
              </a:extLst>
            </p:cNvPr>
            <p:cNvSpPr txBox="1"/>
            <p:nvPr/>
          </p:nvSpPr>
          <p:spPr>
            <a:xfrm>
              <a:off x="2165186" y="1685829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8.1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E63BB03-8A36-4F2A-96FC-76CCBDCA2964}"/>
              </a:ext>
            </a:extLst>
          </p:cNvPr>
          <p:cNvGrpSpPr/>
          <p:nvPr/>
        </p:nvGrpSpPr>
        <p:grpSpPr>
          <a:xfrm>
            <a:off x="898905" y="3237051"/>
            <a:ext cx="651140" cy="599515"/>
            <a:chOff x="2165186" y="1609534"/>
            <a:chExt cx="651140" cy="599515"/>
          </a:xfrm>
        </p:grpSpPr>
        <p:sp>
          <p:nvSpPr>
            <p:cNvPr id="26" name="椭圆 3">
              <a:extLst>
                <a:ext uri="{FF2B5EF4-FFF2-40B4-BE49-F238E27FC236}">
                  <a16:creationId xmlns:a16="http://schemas.microsoft.com/office/drawing/2014/main" id="{188405A8-244E-42EC-8A48-B9C9F8C17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154" y="1609534"/>
              <a:ext cx="591205" cy="59951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 cap="flat" cmpd="sng">
              <a:solidFill>
                <a:srgbClr val="F6F6F6"/>
              </a:solidFill>
              <a:round/>
            </a:ln>
          </p:spPr>
          <p:txBody>
            <a:bodyPr lIns="86372" tIns="43186" rIns="86372" bIns="43186" anchor="ctr"/>
            <a:lstStyle/>
            <a:p>
              <a:pPr algn="ctr"/>
              <a:endParaRPr lang="zh-CN" altLang="en-US" sz="1200" b="1" dirty="0">
                <a:solidFill>
                  <a:srgbClr val="F8F8F8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786F263E-37F7-4C94-9FB3-BF62558CE16B}"/>
                </a:ext>
              </a:extLst>
            </p:cNvPr>
            <p:cNvSpPr txBox="1"/>
            <p:nvPr/>
          </p:nvSpPr>
          <p:spPr>
            <a:xfrm>
              <a:off x="2165186" y="1685829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8.2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99D616E-0F37-48AD-9DEA-7E14C97146BD}"/>
              </a:ext>
            </a:extLst>
          </p:cNvPr>
          <p:cNvGrpSpPr/>
          <p:nvPr/>
        </p:nvGrpSpPr>
        <p:grpSpPr>
          <a:xfrm>
            <a:off x="902348" y="4117911"/>
            <a:ext cx="651140" cy="599515"/>
            <a:chOff x="2165186" y="1609534"/>
            <a:chExt cx="651140" cy="599515"/>
          </a:xfrm>
        </p:grpSpPr>
        <p:sp>
          <p:nvSpPr>
            <p:cNvPr id="29" name="椭圆 3">
              <a:extLst>
                <a:ext uri="{FF2B5EF4-FFF2-40B4-BE49-F238E27FC236}">
                  <a16:creationId xmlns:a16="http://schemas.microsoft.com/office/drawing/2014/main" id="{D71A1EC1-C128-461E-829B-274F44154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154" y="1609534"/>
              <a:ext cx="591205" cy="59951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 cap="flat" cmpd="sng">
              <a:solidFill>
                <a:srgbClr val="F6F6F6"/>
              </a:solidFill>
              <a:round/>
            </a:ln>
          </p:spPr>
          <p:txBody>
            <a:bodyPr lIns="86372" tIns="43186" rIns="86372" bIns="43186" anchor="ctr"/>
            <a:lstStyle/>
            <a:p>
              <a:pPr algn="ctr"/>
              <a:endParaRPr lang="zh-CN" altLang="en-US" sz="1200" b="1" dirty="0">
                <a:solidFill>
                  <a:srgbClr val="F8F8F8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4133240E-8636-4B15-BA82-AA84FE6798A7}"/>
                </a:ext>
              </a:extLst>
            </p:cNvPr>
            <p:cNvSpPr txBox="1"/>
            <p:nvPr/>
          </p:nvSpPr>
          <p:spPr>
            <a:xfrm>
              <a:off x="2165186" y="1685829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7.3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DAE85AD-7137-49C7-8D09-E36368E4F32A}"/>
              </a:ext>
            </a:extLst>
          </p:cNvPr>
          <p:cNvGrpSpPr/>
          <p:nvPr/>
        </p:nvGrpSpPr>
        <p:grpSpPr>
          <a:xfrm>
            <a:off x="3057377" y="2403009"/>
            <a:ext cx="651140" cy="599515"/>
            <a:chOff x="2165186" y="1609534"/>
            <a:chExt cx="651140" cy="599515"/>
          </a:xfrm>
        </p:grpSpPr>
        <p:sp>
          <p:nvSpPr>
            <p:cNvPr id="32" name="椭圆 3">
              <a:extLst>
                <a:ext uri="{FF2B5EF4-FFF2-40B4-BE49-F238E27FC236}">
                  <a16:creationId xmlns:a16="http://schemas.microsoft.com/office/drawing/2014/main" id="{EC099932-924E-4887-97CE-DA431FF18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154" y="1609534"/>
              <a:ext cx="591205" cy="599515"/>
            </a:xfrm>
            <a:prstGeom prst="ellipse">
              <a:avLst/>
            </a:prstGeom>
            <a:solidFill>
              <a:srgbClr val="40546C"/>
            </a:solidFill>
            <a:ln w="76200" cap="flat" cmpd="sng">
              <a:solidFill>
                <a:srgbClr val="F6F6F6"/>
              </a:solidFill>
              <a:round/>
            </a:ln>
          </p:spPr>
          <p:txBody>
            <a:bodyPr lIns="86372" tIns="43186" rIns="86372" bIns="43186" anchor="ctr"/>
            <a:lstStyle/>
            <a:p>
              <a:pPr algn="ctr"/>
              <a:endParaRPr lang="zh-CN" altLang="en-US" sz="1200" b="1" dirty="0">
                <a:solidFill>
                  <a:srgbClr val="F8F8F8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9ED543F1-6C86-4F6B-A930-E09984BE7D0F}"/>
                </a:ext>
              </a:extLst>
            </p:cNvPr>
            <p:cNvSpPr txBox="1"/>
            <p:nvPr/>
          </p:nvSpPr>
          <p:spPr>
            <a:xfrm>
              <a:off x="2165186" y="1685829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8.1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A0D56D2-353F-4A85-A350-D1C888818C69}"/>
              </a:ext>
            </a:extLst>
          </p:cNvPr>
          <p:cNvGrpSpPr/>
          <p:nvPr/>
        </p:nvGrpSpPr>
        <p:grpSpPr>
          <a:xfrm>
            <a:off x="3027409" y="3237051"/>
            <a:ext cx="651140" cy="599515"/>
            <a:chOff x="2165186" y="1609534"/>
            <a:chExt cx="651140" cy="599515"/>
          </a:xfrm>
        </p:grpSpPr>
        <p:sp>
          <p:nvSpPr>
            <p:cNvPr id="35" name="椭圆 3">
              <a:extLst>
                <a:ext uri="{FF2B5EF4-FFF2-40B4-BE49-F238E27FC236}">
                  <a16:creationId xmlns:a16="http://schemas.microsoft.com/office/drawing/2014/main" id="{69E0AE19-D8D4-4D54-8157-5316FBD66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154" y="1609534"/>
              <a:ext cx="591205" cy="599515"/>
            </a:xfrm>
            <a:prstGeom prst="ellipse">
              <a:avLst/>
            </a:prstGeom>
            <a:solidFill>
              <a:srgbClr val="40546C"/>
            </a:solidFill>
            <a:ln w="76200" cap="flat" cmpd="sng">
              <a:solidFill>
                <a:srgbClr val="F6F6F6"/>
              </a:solidFill>
              <a:round/>
            </a:ln>
          </p:spPr>
          <p:txBody>
            <a:bodyPr lIns="86372" tIns="43186" rIns="86372" bIns="43186" anchor="ctr"/>
            <a:lstStyle/>
            <a:p>
              <a:pPr algn="ctr"/>
              <a:endParaRPr lang="zh-CN" altLang="en-US" sz="1200" b="1" dirty="0">
                <a:solidFill>
                  <a:srgbClr val="F8F8F8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F67F06C-613F-405C-8103-AB23F5A773E4}"/>
                </a:ext>
              </a:extLst>
            </p:cNvPr>
            <p:cNvSpPr txBox="1"/>
            <p:nvPr/>
          </p:nvSpPr>
          <p:spPr>
            <a:xfrm>
              <a:off x="2165186" y="1685829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7.8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8F34AB9-D087-452F-BC41-4513FD614E41}"/>
              </a:ext>
            </a:extLst>
          </p:cNvPr>
          <p:cNvGrpSpPr/>
          <p:nvPr/>
        </p:nvGrpSpPr>
        <p:grpSpPr>
          <a:xfrm>
            <a:off x="3034738" y="4117910"/>
            <a:ext cx="651140" cy="599515"/>
            <a:chOff x="2165186" y="1609534"/>
            <a:chExt cx="651140" cy="599515"/>
          </a:xfrm>
        </p:grpSpPr>
        <p:sp>
          <p:nvSpPr>
            <p:cNvPr id="38" name="椭圆 3">
              <a:extLst>
                <a:ext uri="{FF2B5EF4-FFF2-40B4-BE49-F238E27FC236}">
                  <a16:creationId xmlns:a16="http://schemas.microsoft.com/office/drawing/2014/main" id="{41D97A30-16BB-4EA7-A7EA-E4121F6AE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154" y="1609534"/>
              <a:ext cx="591205" cy="599515"/>
            </a:xfrm>
            <a:prstGeom prst="ellipse">
              <a:avLst/>
            </a:prstGeom>
            <a:solidFill>
              <a:srgbClr val="40546C"/>
            </a:solidFill>
            <a:ln w="76200" cap="flat" cmpd="sng">
              <a:solidFill>
                <a:srgbClr val="F6F6F6"/>
              </a:solidFill>
              <a:round/>
            </a:ln>
          </p:spPr>
          <p:txBody>
            <a:bodyPr lIns="86372" tIns="43186" rIns="86372" bIns="43186" anchor="ctr"/>
            <a:lstStyle/>
            <a:p>
              <a:pPr algn="ctr"/>
              <a:endParaRPr lang="zh-CN" altLang="en-US" sz="1200" b="1" dirty="0">
                <a:solidFill>
                  <a:srgbClr val="F8F8F8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9E372AA1-1507-4D68-B5A2-3DFFFCC82161}"/>
                </a:ext>
              </a:extLst>
            </p:cNvPr>
            <p:cNvSpPr txBox="1"/>
            <p:nvPr/>
          </p:nvSpPr>
          <p:spPr>
            <a:xfrm>
              <a:off x="2165186" y="1685829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8.7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0" name="矩形 25">
            <a:extLst>
              <a:ext uri="{FF2B5EF4-FFF2-40B4-BE49-F238E27FC236}">
                <a16:creationId xmlns:a16="http://schemas.microsoft.com/office/drawing/2014/main" id="{F021437F-E64D-4C67-89BB-B824EC193CD3}"/>
              </a:ext>
            </a:extLst>
          </p:cNvPr>
          <p:cNvSpPr/>
          <p:nvPr/>
        </p:nvSpPr>
        <p:spPr>
          <a:xfrm>
            <a:off x="4827763" y="1505014"/>
            <a:ext cx="5225724" cy="661354"/>
          </a:xfrm>
          <a:custGeom>
            <a:avLst/>
            <a:gdLst>
              <a:gd name="connsiteX0" fmla="*/ 0 w 4433105"/>
              <a:gd name="connsiteY0" fmla="*/ 0 h 855550"/>
              <a:gd name="connsiteX1" fmla="*/ 4433105 w 4433105"/>
              <a:gd name="connsiteY1" fmla="*/ 0 h 855550"/>
              <a:gd name="connsiteX2" fmla="*/ 4433105 w 4433105"/>
              <a:gd name="connsiteY2" fmla="*/ 855550 h 855550"/>
              <a:gd name="connsiteX3" fmla="*/ 0 w 4433105"/>
              <a:gd name="connsiteY3" fmla="*/ 855550 h 855550"/>
              <a:gd name="connsiteX4" fmla="*/ 0 w 4433105"/>
              <a:gd name="connsiteY4" fmla="*/ 0 h 855550"/>
              <a:gd name="connsiteX0" fmla="*/ 0 w 4433105"/>
              <a:gd name="connsiteY0" fmla="*/ 8485 h 864035"/>
              <a:gd name="connsiteX1" fmla="*/ 264517 w 4433105"/>
              <a:gd name="connsiteY1" fmla="*/ 0 h 864035"/>
              <a:gd name="connsiteX2" fmla="*/ 4433105 w 4433105"/>
              <a:gd name="connsiteY2" fmla="*/ 8485 h 864035"/>
              <a:gd name="connsiteX3" fmla="*/ 4433105 w 4433105"/>
              <a:gd name="connsiteY3" fmla="*/ 864035 h 864035"/>
              <a:gd name="connsiteX4" fmla="*/ 0 w 4433105"/>
              <a:gd name="connsiteY4" fmla="*/ 864035 h 864035"/>
              <a:gd name="connsiteX5" fmla="*/ 0 w 4433105"/>
              <a:gd name="connsiteY5" fmla="*/ 8485 h 864035"/>
              <a:gd name="connsiteX0" fmla="*/ 0 w 4433105"/>
              <a:gd name="connsiteY0" fmla="*/ 8485 h 864035"/>
              <a:gd name="connsiteX1" fmla="*/ 264517 w 4433105"/>
              <a:gd name="connsiteY1" fmla="*/ 0 h 864035"/>
              <a:gd name="connsiteX2" fmla="*/ 4433105 w 4433105"/>
              <a:gd name="connsiteY2" fmla="*/ 8485 h 864035"/>
              <a:gd name="connsiteX3" fmla="*/ 4433105 w 4433105"/>
              <a:gd name="connsiteY3" fmla="*/ 864035 h 864035"/>
              <a:gd name="connsiteX4" fmla="*/ 432605 w 4433105"/>
              <a:gd name="connsiteY4" fmla="*/ 860613 h 864035"/>
              <a:gd name="connsiteX5" fmla="*/ 0 w 4433105"/>
              <a:gd name="connsiteY5" fmla="*/ 864035 h 864035"/>
              <a:gd name="connsiteX6" fmla="*/ 0 w 4433105"/>
              <a:gd name="connsiteY6" fmla="*/ 8485 h 864035"/>
              <a:gd name="connsiteX0" fmla="*/ 0 w 4433105"/>
              <a:gd name="connsiteY0" fmla="*/ 8485 h 864035"/>
              <a:gd name="connsiteX1" fmla="*/ 264517 w 4433105"/>
              <a:gd name="connsiteY1" fmla="*/ 0 h 864035"/>
              <a:gd name="connsiteX2" fmla="*/ 4433105 w 4433105"/>
              <a:gd name="connsiteY2" fmla="*/ 8485 h 864035"/>
              <a:gd name="connsiteX3" fmla="*/ 4433105 w 4433105"/>
              <a:gd name="connsiteY3" fmla="*/ 864035 h 864035"/>
              <a:gd name="connsiteX4" fmla="*/ 432605 w 4433105"/>
              <a:gd name="connsiteY4" fmla="*/ 860613 h 864035"/>
              <a:gd name="connsiteX5" fmla="*/ 0 w 4433105"/>
              <a:gd name="connsiteY5" fmla="*/ 8485 h 864035"/>
              <a:gd name="connsiteX0" fmla="*/ 168088 w 4168588"/>
              <a:gd name="connsiteY0" fmla="*/ 860613 h 864035"/>
              <a:gd name="connsiteX1" fmla="*/ 0 w 4168588"/>
              <a:gd name="connsiteY1" fmla="*/ 0 h 864035"/>
              <a:gd name="connsiteX2" fmla="*/ 4168588 w 4168588"/>
              <a:gd name="connsiteY2" fmla="*/ 8485 h 864035"/>
              <a:gd name="connsiteX3" fmla="*/ 4168588 w 4168588"/>
              <a:gd name="connsiteY3" fmla="*/ 864035 h 864035"/>
              <a:gd name="connsiteX4" fmla="*/ 168088 w 4168588"/>
              <a:gd name="connsiteY4" fmla="*/ 860613 h 86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8588" h="864035">
                <a:moveTo>
                  <a:pt x="168088" y="860613"/>
                </a:moveTo>
                <a:lnTo>
                  <a:pt x="0" y="0"/>
                </a:lnTo>
                <a:lnTo>
                  <a:pt x="4168588" y="8485"/>
                </a:lnTo>
                <a:lnTo>
                  <a:pt x="4168588" y="864035"/>
                </a:lnTo>
                <a:lnTo>
                  <a:pt x="168088" y="860613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TextBox 8">
            <a:extLst>
              <a:ext uri="{FF2B5EF4-FFF2-40B4-BE49-F238E27FC236}">
                <a16:creationId xmlns:a16="http://schemas.microsoft.com/office/drawing/2014/main" id="{E4E9C7E2-CC8D-4FB6-BBFF-54F0E82D73FE}"/>
              </a:ext>
            </a:extLst>
          </p:cNvPr>
          <p:cNvSpPr txBox="1"/>
          <p:nvPr/>
        </p:nvSpPr>
        <p:spPr>
          <a:xfrm>
            <a:off x="6587807" y="157408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视觉风格</a:t>
            </a:r>
          </a:p>
        </p:txBody>
      </p:sp>
      <p:sp>
        <p:nvSpPr>
          <p:cNvPr id="42" name="矩形 25">
            <a:extLst>
              <a:ext uri="{FF2B5EF4-FFF2-40B4-BE49-F238E27FC236}">
                <a16:creationId xmlns:a16="http://schemas.microsoft.com/office/drawing/2014/main" id="{7B106870-0940-4D7D-ACAD-F544561D4356}"/>
              </a:ext>
            </a:extLst>
          </p:cNvPr>
          <p:cNvSpPr/>
          <p:nvPr/>
        </p:nvSpPr>
        <p:spPr>
          <a:xfrm>
            <a:off x="4835020" y="3237051"/>
            <a:ext cx="5225724" cy="661354"/>
          </a:xfrm>
          <a:custGeom>
            <a:avLst/>
            <a:gdLst>
              <a:gd name="connsiteX0" fmla="*/ 0 w 4433105"/>
              <a:gd name="connsiteY0" fmla="*/ 0 h 855550"/>
              <a:gd name="connsiteX1" fmla="*/ 4433105 w 4433105"/>
              <a:gd name="connsiteY1" fmla="*/ 0 h 855550"/>
              <a:gd name="connsiteX2" fmla="*/ 4433105 w 4433105"/>
              <a:gd name="connsiteY2" fmla="*/ 855550 h 855550"/>
              <a:gd name="connsiteX3" fmla="*/ 0 w 4433105"/>
              <a:gd name="connsiteY3" fmla="*/ 855550 h 855550"/>
              <a:gd name="connsiteX4" fmla="*/ 0 w 4433105"/>
              <a:gd name="connsiteY4" fmla="*/ 0 h 855550"/>
              <a:gd name="connsiteX0" fmla="*/ 0 w 4433105"/>
              <a:gd name="connsiteY0" fmla="*/ 8485 h 864035"/>
              <a:gd name="connsiteX1" fmla="*/ 264517 w 4433105"/>
              <a:gd name="connsiteY1" fmla="*/ 0 h 864035"/>
              <a:gd name="connsiteX2" fmla="*/ 4433105 w 4433105"/>
              <a:gd name="connsiteY2" fmla="*/ 8485 h 864035"/>
              <a:gd name="connsiteX3" fmla="*/ 4433105 w 4433105"/>
              <a:gd name="connsiteY3" fmla="*/ 864035 h 864035"/>
              <a:gd name="connsiteX4" fmla="*/ 0 w 4433105"/>
              <a:gd name="connsiteY4" fmla="*/ 864035 h 864035"/>
              <a:gd name="connsiteX5" fmla="*/ 0 w 4433105"/>
              <a:gd name="connsiteY5" fmla="*/ 8485 h 864035"/>
              <a:gd name="connsiteX0" fmla="*/ 0 w 4433105"/>
              <a:gd name="connsiteY0" fmla="*/ 8485 h 864035"/>
              <a:gd name="connsiteX1" fmla="*/ 264517 w 4433105"/>
              <a:gd name="connsiteY1" fmla="*/ 0 h 864035"/>
              <a:gd name="connsiteX2" fmla="*/ 4433105 w 4433105"/>
              <a:gd name="connsiteY2" fmla="*/ 8485 h 864035"/>
              <a:gd name="connsiteX3" fmla="*/ 4433105 w 4433105"/>
              <a:gd name="connsiteY3" fmla="*/ 864035 h 864035"/>
              <a:gd name="connsiteX4" fmla="*/ 432605 w 4433105"/>
              <a:gd name="connsiteY4" fmla="*/ 860613 h 864035"/>
              <a:gd name="connsiteX5" fmla="*/ 0 w 4433105"/>
              <a:gd name="connsiteY5" fmla="*/ 864035 h 864035"/>
              <a:gd name="connsiteX6" fmla="*/ 0 w 4433105"/>
              <a:gd name="connsiteY6" fmla="*/ 8485 h 864035"/>
              <a:gd name="connsiteX0" fmla="*/ 0 w 4433105"/>
              <a:gd name="connsiteY0" fmla="*/ 8485 h 864035"/>
              <a:gd name="connsiteX1" fmla="*/ 264517 w 4433105"/>
              <a:gd name="connsiteY1" fmla="*/ 0 h 864035"/>
              <a:gd name="connsiteX2" fmla="*/ 4433105 w 4433105"/>
              <a:gd name="connsiteY2" fmla="*/ 8485 h 864035"/>
              <a:gd name="connsiteX3" fmla="*/ 4433105 w 4433105"/>
              <a:gd name="connsiteY3" fmla="*/ 864035 h 864035"/>
              <a:gd name="connsiteX4" fmla="*/ 432605 w 4433105"/>
              <a:gd name="connsiteY4" fmla="*/ 860613 h 864035"/>
              <a:gd name="connsiteX5" fmla="*/ 0 w 4433105"/>
              <a:gd name="connsiteY5" fmla="*/ 8485 h 864035"/>
              <a:gd name="connsiteX0" fmla="*/ 168088 w 4168588"/>
              <a:gd name="connsiteY0" fmla="*/ 860613 h 864035"/>
              <a:gd name="connsiteX1" fmla="*/ 0 w 4168588"/>
              <a:gd name="connsiteY1" fmla="*/ 0 h 864035"/>
              <a:gd name="connsiteX2" fmla="*/ 4168588 w 4168588"/>
              <a:gd name="connsiteY2" fmla="*/ 8485 h 864035"/>
              <a:gd name="connsiteX3" fmla="*/ 4168588 w 4168588"/>
              <a:gd name="connsiteY3" fmla="*/ 864035 h 864035"/>
              <a:gd name="connsiteX4" fmla="*/ 168088 w 4168588"/>
              <a:gd name="connsiteY4" fmla="*/ 860613 h 86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8588" h="864035">
                <a:moveTo>
                  <a:pt x="168088" y="860613"/>
                </a:moveTo>
                <a:lnTo>
                  <a:pt x="0" y="0"/>
                </a:lnTo>
                <a:lnTo>
                  <a:pt x="4168588" y="8485"/>
                </a:lnTo>
                <a:lnTo>
                  <a:pt x="4168588" y="864035"/>
                </a:lnTo>
                <a:lnTo>
                  <a:pt x="168088" y="860613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D0C33337-0819-4E87-822D-96875760946F}"/>
              </a:ext>
            </a:extLst>
          </p:cNvPr>
          <p:cNvSpPr txBox="1"/>
          <p:nvPr/>
        </p:nvSpPr>
        <p:spPr>
          <a:xfrm>
            <a:off x="6587808" y="330611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组件设计</a:t>
            </a:r>
          </a:p>
        </p:txBody>
      </p:sp>
      <p:sp>
        <p:nvSpPr>
          <p:cNvPr id="44" name="矩形 25">
            <a:extLst>
              <a:ext uri="{FF2B5EF4-FFF2-40B4-BE49-F238E27FC236}">
                <a16:creationId xmlns:a16="http://schemas.microsoft.com/office/drawing/2014/main" id="{269B88BA-568F-4ED3-AB42-DC64F6DBF841}"/>
              </a:ext>
            </a:extLst>
          </p:cNvPr>
          <p:cNvSpPr/>
          <p:nvPr/>
        </p:nvSpPr>
        <p:spPr>
          <a:xfrm>
            <a:off x="4835020" y="4087127"/>
            <a:ext cx="5225724" cy="661354"/>
          </a:xfrm>
          <a:custGeom>
            <a:avLst/>
            <a:gdLst>
              <a:gd name="connsiteX0" fmla="*/ 0 w 4433105"/>
              <a:gd name="connsiteY0" fmla="*/ 0 h 855550"/>
              <a:gd name="connsiteX1" fmla="*/ 4433105 w 4433105"/>
              <a:gd name="connsiteY1" fmla="*/ 0 h 855550"/>
              <a:gd name="connsiteX2" fmla="*/ 4433105 w 4433105"/>
              <a:gd name="connsiteY2" fmla="*/ 855550 h 855550"/>
              <a:gd name="connsiteX3" fmla="*/ 0 w 4433105"/>
              <a:gd name="connsiteY3" fmla="*/ 855550 h 855550"/>
              <a:gd name="connsiteX4" fmla="*/ 0 w 4433105"/>
              <a:gd name="connsiteY4" fmla="*/ 0 h 855550"/>
              <a:gd name="connsiteX0" fmla="*/ 0 w 4433105"/>
              <a:gd name="connsiteY0" fmla="*/ 8485 h 864035"/>
              <a:gd name="connsiteX1" fmla="*/ 264517 w 4433105"/>
              <a:gd name="connsiteY1" fmla="*/ 0 h 864035"/>
              <a:gd name="connsiteX2" fmla="*/ 4433105 w 4433105"/>
              <a:gd name="connsiteY2" fmla="*/ 8485 h 864035"/>
              <a:gd name="connsiteX3" fmla="*/ 4433105 w 4433105"/>
              <a:gd name="connsiteY3" fmla="*/ 864035 h 864035"/>
              <a:gd name="connsiteX4" fmla="*/ 0 w 4433105"/>
              <a:gd name="connsiteY4" fmla="*/ 864035 h 864035"/>
              <a:gd name="connsiteX5" fmla="*/ 0 w 4433105"/>
              <a:gd name="connsiteY5" fmla="*/ 8485 h 864035"/>
              <a:gd name="connsiteX0" fmla="*/ 0 w 4433105"/>
              <a:gd name="connsiteY0" fmla="*/ 8485 h 864035"/>
              <a:gd name="connsiteX1" fmla="*/ 264517 w 4433105"/>
              <a:gd name="connsiteY1" fmla="*/ 0 h 864035"/>
              <a:gd name="connsiteX2" fmla="*/ 4433105 w 4433105"/>
              <a:gd name="connsiteY2" fmla="*/ 8485 h 864035"/>
              <a:gd name="connsiteX3" fmla="*/ 4433105 w 4433105"/>
              <a:gd name="connsiteY3" fmla="*/ 864035 h 864035"/>
              <a:gd name="connsiteX4" fmla="*/ 432605 w 4433105"/>
              <a:gd name="connsiteY4" fmla="*/ 860613 h 864035"/>
              <a:gd name="connsiteX5" fmla="*/ 0 w 4433105"/>
              <a:gd name="connsiteY5" fmla="*/ 864035 h 864035"/>
              <a:gd name="connsiteX6" fmla="*/ 0 w 4433105"/>
              <a:gd name="connsiteY6" fmla="*/ 8485 h 864035"/>
              <a:gd name="connsiteX0" fmla="*/ 0 w 4433105"/>
              <a:gd name="connsiteY0" fmla="*/ 8485 h 864035"/>
              <a:gd name="connsiteX1" fmla="*/ 264517 w 4433105"/>
              <a:gd name="connsiteY1" fmla="*/ 0 h 864035"/>
              <a:gd name="connsiteX2" fmla="*/ 4433105 w 4433105"/>
              <a:gd name="connsiteY2" fmla="*/ 8485 h 864035"/>
              <a:gd name="connsiteX3" fmla="*/ 4433105 w 4433105"/>
              <a:gd name="connsiteY3" fmla="*/ 864035 h 864035"/>
              <a:gd name="connsiteX4" fmla="*/ 432605 w 4433105"/>
              <a:gd name="connsiteY4" fmla="*/ 860613 h 864035"/>
              <a:gd name="connsiteX5" fmla="*/ 0 w 4433105"/>
              <a:gd name="connsiteY5" fmla="*/ 8485 h 864035"/>
              <a:gd name="connsiteX0" fmla="*/ 168088 w 4168588"/>
              <a:gd name="connsiteY0" fmla="*/ 860613 h 864035"/>
              <a:gd name="connsiteX1" fmla="*/ 0 w 4168588"/>
              <a:gd name="connsiteY1" fmla="*/ 0 h 864035"/>
              <a:gd name="connsiteX2" fmla="*/ 4168588 w 4168588"/>
              <a:gd name="connsiteY2" fmla="*/ 8485 h 864035"/>
              <a:gd name="connsiteX3" fmla="*/ 4168588 w 4168588"/>
              <a:gd name="connsiteY3" fmla="*/ 864035 h 864035"/>
              <a:gd name="connsiteX4" fmla="*/ 168088 w 4168588"/>
              <a:gd name="connsiteY4" fmla="*/ 860613 h 86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8588" h="864035">
                <a:moveTo>
                  <a:pt x="168088" y="860613"/>
                </a:moveTo>
                <a:lnTo>
                  <a:pt x="0" y="0"/>
                </a:lnTo>
                <a:lnTo>
                  <a:pt x="4168588" y="8485"/>
                </a:lnTo>
                <a:lnTo>
                  <a:pt x="4168588" y="864035"/>
                </a:lnTo>
                <a:lnTo>
                  <a:pt x="168088" y="860613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5" name="TextBox 8">
            <a:extLst>
              <a:ext uri="{FF2B5EF4-FFF2-40B4-BE49-F238E27FC236}">
                <a16:creationId xmlns:a16="http://schemas.microsoft.com/office/drawing/2014/main" id="{FC7EB8E5-B864-4814-A4AC-AD59BE2D431A}"/>
              </a:ext>
            </a:extLst>
          </p:cNvPr>
          <p:cNvSpPr txBox="1"/>
          <p:nvPr/>
        </p:nvSpPr>
        <p:spPr>
          <a:xfrm>
            <a:off x="6408268" y="415619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性能与效率</a:t>
            </a:r>
          </a:p>
        </p:txBody>
      </p:sp>
    </p:spTree>
    <p:extLst>
      <p:ext uri="{BB962C8B-B14F-4D97-AF65-F5344CB8AC3E}">
        <p14:creationId xmlns:p14="http://schemas.microsoft.com/office/powerpoint/2010/main" val="1167741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00"/>
    </mc:Choice>
    <mc:Fallback>
      <p:transition advTm="4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3398967"/>
            <a:ext cx="9144000" cy="1744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7"/>
          <p:cNvSpPr>
            <a:spLocks noChangeArrowheads="1"/>
          </p:cNvSpPr>
          <p:nvPr/>
        </p:nvSpPr>
        <p:spPr bwMode="auto">
          <a:xfrm>
            <a:off x="3278353" y="631594"/>
            <a:ext cx="2589108" cy="2621643"/>
          </a:xfrm>
          <a:prstGeom prst="ellipse">
            <a:avLst/>
          </a:prstGeom>
          <a:solidFill>
            <a:srgbClr val="00B0F0"/>
          </a:solidFill>
          <a:ln w="76200" cap="flat" cmpd="sng">
            <a:solidFill>
              <a:srgbClr val="F6F6F6"/>
            </a:solidFill>
            <a:round/>
          </a:ln>
        </p:spPr>
        <p:txBody>
          <a:bodyPr lIns="86372" tIns="43186" rIns="86372" bIns="43186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椭圆 6"/>
          <p:cNvSpPr>
            <a:spLocks noChangeArrowheads="1"/>
          </p:cNvSpPr>
          <p:nvPr/>
        </p:nvSpPr>
        <p:spPr bwMode="auto">
          <a:xfrm>
            <a:off x="3485899" y="840235"/>
            <a:ext cx="2174014" cy="2202846"/>
          </a:xfrm>
          <a:prstGeom prst="ellipse">
            <a:avLst/>
          </a:prstGeom>
          <a:solidFill>
            <a:srgbClr val="00B0F0"/>
          </a:solidFill>
          <a:ln w="76200" cap="flat" cmpd="sng">
            <a:solidFill>
              <a:srgbClr val="F6F6F6"/>
            </a:solidFill>
            <a:round/>
          </a:ln>
        </p:spPr>
        <p:txBody>
          <a:bodyPr lIns="86372" tIns="43186" rIns="86372" bIns="43186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椭圆 5"/>
          <p:cNvSpPr>
            <a:spLocks noChangeArrowheads="1"/>
          </p:cNvSpPr>
          <p:nvPr/>
        </p:nvSpPr>
        <p:spPr bwMode="auto">
          <a:xfrm>
            <a:off x="3659105" y="1015616"/>
            <a:ext cx="1827605" cy="1852084"/>
          </a:xfrm>
          <a:prstGeom prst="ellipse">
            <a:avLst/>
          </a:prstGeom>
          <a:solidFill>
            <a:srgbClr val="00B0F0"/>
          </a:solidFill>
          <a:ln w="76200" cap="flat" cmpd="sng">
            <a:solidFill>
              <a:srgbClr val="F6F6F6"/>
            </a:solidFill>
            <a:round/>
          </a:ln>
        </p:spPr>
        <p:txBody>
          <a:bodyPr lIns="86372" tIns="43186" rIns="86372" bIns="43186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椭圆 4"/>
          <p:cNvSpPr>
            <a:spLocks noChangeArrowheads="1"/>
          </p:cNvSpPr>
          <p:nvPr/>
        </p:nvSpPr>
        <p:spPr bwMode="auto">
          <a:xfrm>
            <a:off x="3862172" y="1221235"/>
            <a:ext cx="1421471" cy="1440846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 cap="flat" cmpd="sng">
            <a:solidFill>
              <a:srgbClr val="F6F6F6"/>
            </a:solidFill>
            <a:round/>
          </a:ln>
        </p:spPr>
        <p:txBody>
          <a:bodyPr lIns="86372" tIns="43186" rIns="86372" bIns="43186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椭圆 3"/>
          <p:cNvSpPr>
            <a:spLocks noChangeArrowheads="1"/>
          </p:cNvSpPr>
          <p:nvPr/>
        </p:nvSpPr>
        <p:spPr bwMode="auto">
          <a:xfrm>
            <a:off x="4065238" y="1426854"/>
            <a:ext cx="1015336" cy="10296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76200" cap="flat" cmpd="sng">
            <a:solidFill>
              <a:srgbClr val="F6F6F6"/>
            </a:solidFill>
            <a:round/>
          </a:ln>
        </p:spPr>
        <p:txBody>
          <a:bodyPr lIns="86372" tIns="43186" rIns="86372" bIns="43186" anchor="ctr"/>
          <a:lstStyle/>
          <a:p>
            <a:pPr algn="ctr"/>
            <a:r>
              <a:rPr lang="en-US" altLang="zh-CN" sz="7600" b="1" dirty="0">
                <a:solidFill>
                  <a:srgbClr val="F8F8F8"/>
                </a:solidFill>
                <a:sym typeface="Arial" panose="020B0604020202020204" pitchFamily="34" charset="0"/>
              </a:rPr>
              <a:t>1</a:t>
            </a:r>
            <a:endParaRPr lang="zh-CN" altLang="en-US" sz="7600" b="1" dirty="0">
              <a:solidFill>
                <a:srgbClr val="F8F8F8"/>
              </a:solidFill>
              <a:sym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69504" y="3536000"/>
            <a:ext cx="2407920" cy="763270"/>
          </a:xfrm>
          <a:prstGeom prst="rect">
            <a:avLst/>
          </a:prstGeom>
          <a:noFill/>
        </p:spPr>
        <p:txBody>
          <a:bodyPr wrap="none" lIns="86383" tIns="43192" rIns="86383" bIns="43192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思源黑体 CN Heavy" pitchFamily="34" charset="-122"/>
                <a:ea typeface="思源黑体 CN Heavy" pitchFamily="34" charset="-122"/>
              </a:rPr>
              <a:t>视觉风格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9"/>
          <p:cNvSpPr txBox="1"/>
          <p:nvPr/>
        </p:nvSpPr>
        <p:spPr>
          <a:xfrm>
            <a:off x="179070" y="110490"/>
            <a:ext cx="303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logo</a:t>
            </a:r>
            <a:r>
              <a:rPr lang="zh-CN" altLang="en-US" sz="1600" dirty="0">
                <a:solidFill>
                  <a:schemeClr val="bg1"/>
                </a:solidFill>
              </a:rPr>
              <a:t>：先入为主的视觉体验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0" y="877570"/>
            <a:ext cx="2588895" cy="2830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995" y="877570"/>
            <a:ext cx="2621915" cy="286067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031404" y="4048599"/>
            <a:ext cx="2455849" cy="337185"/>
            <a:chOff x="5243359" y="978978"/>
            <a:chExt cx="2455849" cy="337185"/>
          </a:xfrm>
        </p:grpSpPr>
        <p:sp>
          <p:nvSpPr>
            <p:cNvPr id="25" name="椭圆 24"/>
            <p:cNvSpPr/>
            <p:nvPr/>
          </p:nvSpPr>
          <p:spPr bwMode="auto">
            <a:xfrm>
              <a:off x="5243359" y="1057718"/>
              <a:ext cx="180000" cy="180000"/>
            </a:xfrm>
            <a:prstGeom prst="ellipse">
              <a:avLst/>
            </a:prstGeom>
            <a:solidFill>
              <a:schemeClr val="accent3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TextBox 35"/>
            <p:cNvSpPr txBox="1"/>
            <p:nvPr/>
          </p:nvSpPr>
          <p:spPr>
            <a:xfrm>
              <a:off x="5422842" y="978978"/>
              <a:ext cx="227636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 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故障艺术  酷炫动感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421159" y="4048599"/>
            <a:ext cx="2455849" cy="337185"/>
            <a:chOff x="5243359" y="978978"/>
            <a:chExt cx="2455849" cy="337185"/>
          </a:xfrm>
        </p:grpSpPr>
        <p:sp>
          <p:nvSpPr>
            <p:cNvPr id="5" name="椭圆 4"/>
            <p:cNvSpPr/>
            <p:nvPr/>
          </p:nvSpPr>
          <p:spPr bwMode="auto">
            <a:xfrm>
              <a:off x="5243359" y="1057718"/>
              <a:ext cx="180000" cy="180000"/>
            </a:xfrm>
            <a:prstGeom prst="ellipse">
              <a:avLst/>
            </a:prstGeom>
            <a:solidFill>
              <a:schemeClr val="accent3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TextBox 35"/>
            <p:cNvSpPr txBox="1"/>
            <p:nvPr/>
          </p:nvSpPr>
          <p:spPr>
            <a:xfrm>
              <a:off x="5422842" y="978978"/>
              <a:ext cx="227636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 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纯色搭配  简洁明晰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9"/>
          <p:cNvSpPr txBox="1"/>
          <p:nvPr/>
        </p:nvSpPr>
        <p:spPr>
          <a:xfrm>
            <a:off x="179070" y="110490"/>
            <a:ext cx="303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整体风格：视觉印象强化</a:t>
            </a:r>
          </a:p>
        </p:txBody>
      </p:sp>
      <p:sp>
        <p:nvSpPr>
          <p:cNvPr id="22" name="Rectangle 2"/>
          <p:cNvSpPr/>
          <p:nvPr/>
        </p:nvSpPr>
        <p:spPr bwMode="auto">
          <a:xfrm>
            <a:off x="1228803" y="857275"/>
            <a:ext cx="1776025" cy="17970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64793" tIns="64796" rIns="64793" bIns="64796" numCol="1" rtlCol="0" anchor="t" anchorCtr="0" compatLnSpc="1"/>
          <a:lstStyle/>
          <a:p>
            <a:pPr defTabSz="6477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>
                  <a:lumMod val="50000"/>
                  <a:lumOff val="50000"/>
                </a:srgbClr>
              </a:buClr>
              <a:buSzPct val="90000"/>
            </a:pPr>
            <a:endParaRPr lang="en-US" altLang="zh-CN" sz="1700" spc="-28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defTabSz="6477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>
                  <a:lumMod val="50000"/>
                  <a:lumOff val="50000"/>
                </a:srgbClr>
              </a:buClr>
              <a:buSzPct val="90000"/>
            </a:pPr>
            <a:r>
              <a:rPr lang="zh-CN" altLang="en-US" sz="1700" spc="-2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故障艺术</a:t>
            </a:r>
            <a:endParaRPr lang="en-US" altLang="zh-CN" sz="1700" spc="-28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defTabSz="6477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>
                  <a:lumMod val="50000"/>
                  <a:lumOff val="50000"/>
                </a:srgbClr>
              </a:buClr>
              <a:buSzPct val="90000"/>
            </a:pPr>
            <a:endParaRPr lang="en-US" spc="-28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defTabSz="6477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FFFFFF">
                  <a:lumMod val="50000"/>
                  <a:lumOff val="50000"/>
                </a:srgbClr>
              </a:buClr>
              <a:buSzPct val="90000"/>
            </a:pPr>
            <a:r>
              <a:rPr lang="en-US" sz="1300" spc="-2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故障</a:t>
            </a:r>
            <a:r>
              <a:rPr lang="zh-CN" altLang="en-US" sz="1300" spc="-2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风格，</a:t>
            </a:r>
            <a:r>
              <a:rPr lang="en-US" sz="1300" spc="-2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即利用事物形成的故障进行艺术加工， 使其缺陷成为一种特殊的艺术美感。</a:t>
            </a:r>
          </a:p>
        </p:txBody>
      </p:sp>
      <p:sp>
        <p:nvSpPr>
          <p:cNvPr id="26" name="Rectangle 2"/>
          <p:cNvSpPr/>
          <p:nvPr/>
        </p:nvSpPr>
        <p:spPr bwMode="auto">
          <a:xfrm>
            <a:off x="3111224" y="857275"/>
            <a:ext cx="1776025" cy="179703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64793" tIns="64796" rIns="64793" bIns="64796" numCol="1" rtlCol="0" anchor="t" anchorCtr="0" compatLnSpc="1"/>
          <a:lstStyle/>
          <a:p>
            <a:pPr defTabSz="6477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>
                  <a:lumMod val="50000"/>
                  <a:lumOff val="50000"/>
                </a:srgbClr>
              </a:buClr>
              <a:buSzPct val="90000"/>
            </a:pPr>
            <a:endParaRPr lang="en-US" altLang="zh-CN" sz="1700" spc="-28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defTabSz="6477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>
                  <a:lumMod val="50000"/>
                  <a:lumOff val="50000"/>
                </a:srgbClr>
              </a:buClr>
              <a:buSzPct val="90000"/>
            </a:pPr>
            <a:r>
              <a:rPr lang="zh-CN" altLang="en-US" sz="1700" spc="-2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应用手法</a:t>
            </a:r>
            <a:endParaRPr lang="en-US" altLang="zh-CN" sz="1700" spc="-28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defTabSz="6477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>
                  <a:lumMod val="50000"/>
                  <a:lumOff val="50000"/>
                </a:srgbClr>
              </a:buClr>
              <a:buSzPct val="90000"/>
            </a:pPr>
            <a:endParaRPr lang="zh-CN" altLang="en-US" sz="1300" spc="-28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defTabSz="6477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>
                  <a:lumMod val="50000"/>
                  <a:lumOff val="50000"/>
                </a:srgbClr>
              </a:buClr>
              <a:buSzPct val="90000"/>
            </a:pPr>
            <a:r>
              <a:rPr lang="zh-CN" altLang="en-US" sz="1300" spc="-2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利用</a:t>
            </a:r>
            <a:r>
              <a:rPr lang="en-US" sz="1300" spc="-2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RGB分离、扫描线、</a:t>
            </a:r>
          </a:p>
          <a:p>
            <a:pPr defTabSz="6477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FFFFFF">
                  <a:lumMod val="50000"/>
                  <a:lumOff val="50000"/>
                </a:srgbClr>
              </a:buClr>
              <a:buSzPct val="90000"/>
            </a:pPr>
            <a:r>
              <a:rPr lang="en-US" sz="1300" spc="-2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雪花、色块错乱</a:t>
            </a:r>
            <a:r>
              <a:rPr lang="zh-CN" altLang="en-US" sz="1300" spc="-2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等等手段，营造出科技炫酷感，符合当代年轻人审美。</a:t>
            </a:r>
            <a:endParaRPr lang="en-US" sz="1300" spc="-28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defTabSz="6477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>
                  <a:lumMod val="50000"/>
                  <a:lumOff val="50000"/>
                </a:srgbClr>
              </a:buClr>
              <a:buSzPct val="90000"/>
            </a:pPr>
            <a:endParaRPr lang="en-US" sz="1300" spc="-28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r="55559"/>
          <a:stretch>
            <a:fillRect/>
          </a:stretch>
        </p:blipFill>
        <p:spPr>
          <a:xfrm>
            <a:off x="4982210" y="857250"/>
            <a:ext cx="2403475" cy="37153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25" y="2748280"/>
            <a:ext cx="3659505" cy="1807845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7807053" y="3721370"/>
            <a:ext cx="835290" cy="8352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抖音</a:t>
            </a:r>
            <a:endParaRPr lang="en-US" altLang="zh-CN" dirty="0"/>
          </a:p>
          <a:p>
            <a:pPr algn="ctr"/>
            <a:r>
              <a:rPr lang="en-US" altLang="zh-CN" sz="2400" dirty="0"/>
              <a:t>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9"/>
          <p:cNvSpPr txBox="1"/>
          <p:nvPr/>
        </p:nvSpPr>
        <p:spPr>
          <a:xfrm>
            <a:off x="179070" y="110490"/>
            <a:ext cx="303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整体风格：视觉印象强化</a:t>
            </a:r>
          </a:p>
        </p:txBody>
      </p:sp>
      <p:sp>
        <p:nvSpPr>
          <p:cNvPr id="22" name="Rectangle 2"/>
          <p:cNvSpPr/>
          <p:nvPr/>
        </p:nvSpPr>
        <p:spPr bwMode="auto">
          <a:xfrm>
            <a:off x="514350" y="849630"/>
            <a:ext cx="1776095" cy="20288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64793" tIns="64796" rIns="64793" bIns="64796" numCol="1" rtlCol="0" anchor="t" anchorCtr="0" compatLnSpc="1"/>
          <a:lstStyle/>
          <a:p>
            <a:pPr defTabSz="6477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>
                  <a:lumMod val="50000"/>
                  <a:lumOff val="50000"/>
                </a:srgbClr>
              </a:buClr>
              <a:buSzPct val="90000"/>
            </a:pPr>
            <a:endParaRPr lang="en-US" altLang="zh-CN" sz="1700" spc="-28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defTabSz="6477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>
                  <a:lumMod val="50000"/>
                  <a:lumOff val="50000"/>
                </a:srgbClr>
              </a:buClr>
              <a:buSzPct val="90000"/>
            </a:pPr>
            <a:r>
              <a:rPr lang="zh-CN" altLang="en-US" sz="1700" spc="-2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扁平化设计</a:t>
            </a:r>
            <a:endParaRPr lang="en-US" altLang="zh-CN" sz="1700" spc="-28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defTabSz="6477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>
                  <a:lumMod val="50000"/>
                  <a:lumOff val="50000"/>
                </a:srgbClr>
              </a:buClr>
              <a:buSzPct val="90000"/>
            </a:pPr>
            <a:endParaRPr lang="en-US" spc="-28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defTabSz="64770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FFFFFF">
                  <a:lumMod val="50000"/>
                  <a:lumOff val="50000"/>
                </a:srgbClr>
              </a:buClr>
              <a:buSzPct val="90000"/>
            </a:pPr>
            <a:r>
              <a:rPr lang="en-US" sz="1300" spc="-2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与拟物风格相反的一种设计风格。其核心概念是去除冗余、厚重和繁杂的装饰效果。</a:t>
            </a:r>
          </a:p>
        </p:txBody>
      </p:sp>
      <p:sp>
        <p:nvSpPr>
          <p:cNvPr id="26" name="Rectangle 2"/>
          <p:cNvSpPr/>
          <p:nvPr/>
        </p:nvSpPr>
        <p:spPr bwMode="auto">
          <a:xfrm>
            <a:off x="2397125" y="849630"/>
            <a:ext cx="1776095" cy="20288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64793" tIns="64796" rIns="64793" bIns="64796" numCol="1" rtlCol="0" anchor="t" anchorCtr="0" compatLnSpc="1"/>
          <a:lstStyle/>
          <a:p>
            <a:pPr defTabSz="6477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>
                  <a:lumMod val="50000"/>
                  <a:lumOff val="50000"/>
                </a:srgbClr>
              </a:buClr>
              <a:buSzPct val="90000"/>
            </a:pPr>
            <a:endParaRPr lang="en-US" altLang="zh-CN" sz="1700" spc="-28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defTabSz="6477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>
                  <a:lumMod val="50000"/>
                  <a:lumOff val="50000"/>
                </a:srgbClr>
              </a:buClr>
              <a:buSzPct val="90000"/>
            </a:pPr>
            <a:r>
              <a:rPr lang="zh-CN" altLang="en-US" sz="1700" spc="-2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应用手法</a:t>
            </a:r>
            <a:endParaRPr lang="en-US" altLang="zh-CN" sz="1700" spc="-28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defTabSz="6477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>
                  <a:lumMod val="50000"/>
                  <a:lumOff val="50000"/>
                </a:srgbClr>
              </a:buClr>
              <a:buSzPct val="90000"/>
            </a:pPr>
            <a:endParaRPr lang="en-US" sz="1700" spc="-28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defTabSz="6477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FFFFFF">
                  <a:lumMod val="50000"/>
                  <a:lumOff val="50000"/>
                </a:srgbClr>
              </a:buClr>
              <a:buSzPct val="90000"/>
            </a:pPr>
            <a:r>
              <a:rPr lang="en-US" sz="1300" spc="-2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在设计元素上强调简约、符号化、交互友好、条例清晰。如透视、纹理、渐变、3D效果元素等等。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r="20515"/>
          <a:stretch>
            <a:fillRect/>
          </a:stretch>
        </p:blipFill>
        <p:spPr>
          <a:xfrm>
            <a:off x="4316730" y="849630"/>
            <a:ext cx="2957195" cy="3698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l="2440" r="1757"/>
          <a:stretch>
            <a:fillRect/>
          </a:stretch>
        </p:blipFill>
        <p:spPr>
          <a:xfrm>
            <a:off x="433070" y="2969260"/>
            <a:ext cx="3740150" cy="1579245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7727972" y="3554503"/>
            <a:ext cx="835290" cy="8352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快手</a:t>
            </a:r>
            <a:br>
              <a:rPr lang="en-US" altLang="zh-CN" dirty="0"/>
            </a:br>
            <a:r>
              <a:rPr lang="en-US" altLang="zh-CN" sz="2400" dirty="0"/>
              <a:t>8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9"/>
          <p:cNvSpPr txBox="1"/>
          <p:nvPr/>
        </p:nvSpPr>
        <p:spPr>
          <a:xfrm>
            <a:off x="179070" y="110490"/>
            <a:ext cx="303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风格与受众：目标用户分析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938453" y="1118993"/>
            <a:ext cx="3114100" cy="3114100"/>
            <a:chOff x="987375" y="1577925"/>
            <a:chExt cx="2016000" cy="2016000"/>
          </a:xfrm>
        </p:grpSpPr>
        <p:sp>
          <p:nvSpPr>
            <p:cNvPr id="7" name="椭圆 6"/>
            <p:cNvSpPr/>
            <p:nvPr/>
          </p:nvSpPr>
          <p:spPr>
            <a:xfrm flipH="1">
              <a:off x="987375" y="1577925"/>
              <a:ext cx="2016000" cy="2016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空心弧 7"/>
            <p:cNvSpPr/>
            <p:nvPr/>
          </p:nvSpPr>
          <p:spPr>
            <a:xfrm flipH="1">
              <a:off x="987375" y="1577925"/>
              <a:ext cx="2016000" cy="2016000"/>
            </a:xfrm>
            <a:prstGeom prst="blockArc">
              <a:avLst>
                <a:gd name="adj1" fmla="val 2857957"/>
                <a:gd name="adj2" fmla="val 16229270"/>
                <a:gd name="adj3" fmla="val 2626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138077" y="1318617"/>
            <a:ext cx="2713581" cy="2713581"/>
            <a:chOff x="987375" y="1577925"/>
            <a:chExt cx="2016000" cy="2016000"/>
          </a:xfrm>
        </p:grpSpPr>
        <p:sp>
          <p:nvSpPr>
            <p:cNvPr id="10" name="椭圆 9"/>
            <p:cNvSpPr/>
            <p:nvPr/>
          </p:nvSpPr>
          <p:spPr>
            <a:xfrm flipH="1">
              <a:off x="987375" y="1577925"/>
              <a:ext cx="2016000" cy="2016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空心弧 10"/>
            <p:cNvSpPr/>
            <p:nvPr/>
          </p:nvSpPr>
          <p:spPr>
            <a:xfrm flipH="1">
              <a:off x="987375" y="1577925"/>
              <a:ext cx="2016000" cy="2016000"/>
            </a:xfrm>
            <a:prstGeom prst="blockArc">
              <a:avLst>
                <a:gd name="adj1" fmla="val 20403836"/>
                <a:gd name="adj2" fmla="val 16207885"/>
                <a:gd name="adj3" fmla="val 2389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365440" y="1545980"/>
            <a:ext cx="2258857" cy="2258857"/>
            <a:chOff x="987375" y="1577925"/>
            <a:chExt cx="2016000" cy="2016000"/>
          </a:xfrm>
        </p:grpSpPr>
        <p:sp>
          <p:nvSpPr>
            <p:cNvPr id="13" name="椭圆 12"/>
            <p:cNvSpPr/>
            <p:nvPr/>
          </p:nvSpPr>
          <p:spPr>
            <a:xfrm flipH="1">
              <a:off x="987375" y="1577925"/>
              <a:ext cx="2016000" cy="2016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 flipH="1">
              <a:off x="987375" y="1577925"/>
              <a:ext cx="2016000" cy="2016000"/>
            </a:xfrm>
            <a:prstGeom prst="blockArc">
              <a:avLst>
                <a:gd name="adj1" fmla="val 5453454"/>
                <a:gd name="adj2" fmla="val 16215964"/>
                <a:gd name="adj3" fmla="val 1658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22272" y="1802812"/>
            <a:ext cx="1745194" cy="1745194"/>
            <a:chOff x="987375" y="1577925"/>
            <a:chExt cx="2016000" cy="2016000"/>
          </a:xfrm>
          <a:solidFill>
            <a:schemeClr val="accent4"/>
          </a:solidFill>
        </p:grpSpPr>
        <p:sp>
          <p:nvSpPr>
            <p:cNvPr id="16" name="椭圆 15"/>
            <p:cNvSpPr/>
            <p:nvPr/>
          </p:nvSpPr>
          <p:spPr>
            <a:xfrm flipH="1">
              <a:off x="987375" y="1577925"/>
              <a:ext cx="2016000" cy="2016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空心弧 16"/>
            <p:cNvSpPr/>
            <p:nvPr/>
          </p:nvSpPr>
          <p:spPr>
            <a:xfrm flipH="1">
              <a:off x="987375" y="1577925"/>
              <a:ext cx="2016000" cy="2016000"/>
            </a:xfrm>
            <a:prstGeom prst="blockArc">
              <a:avLst>
                <a:gd name="adj1" fmla="val 756045"/>
                <a:gd name="adj2" fmla="val 16193529"/>
                <a:gd name="adj3" fmla="val 167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同心圆 17"/>
          <p:cNvSpPr/>
          <p:nvPr/>
        </p:nvSpPr>
        <p:spPr>
          <a:xfrm>
            <a:off x="5715764" y="1896304"/>
            <a:ext cx="1558209" cy="1558209"/>
          </a:xfrm>
          <a:prstGeom prst="donut">
            <a:avLst>
              <a:gd name="adj" fmla="val 542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75691" y="2320935"/>
            <a:ext cx="103835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市场期望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用户画像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2382175" y="1318868"/>
            <a:ext cx="2445689" cy="275590"/>
            <a:chOff x="5300509" y="1010092"/>
            <a:chExt cx="2445689" cy="275590"/>
          </a:xfrm>
        </p:grpSpPr>
        <p:sp>
          <p:nvSpPr>
            <p:cNvPr id="41" name="椭圆 40"/>
            <p:cNvSpPr/>
            <p:nvPr/>
          </p:nvSpPr>
          <p:spPr bwMode="auto">
            <a:xfrm>
              <a:off x="5300509" y="1076768"/>
              <a:ext cx="144000" cy="144000"/>
            </a:xfrm>
            <a:prstGeom prst="ellipse">
              <a:avLst/>
            </a:prstGeom>
            <a:solidFill>
              <a:schemeClr val="accent5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TextBox 35"/>
            <p:cNvSpPr txBox="1"/>
            <p:nvPr/>
          </p:nvSpPr>
          <p:spPr>
            <a:xfrm>
              <a:off x="5469832" y="1010092"/>
              <a:ext cx="2276366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定位：中心化路线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1118235"/>
            <a:ext cx="1263015" cy="126301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2382810" y="1687803"/>
            <a:ext cx="2445689" cy="275590"/>
            <a:chOff x="5300509" y="1010092"/>
            <a:chExt cx="2445689" cy="275590"/>
          </a:xfrm>
        </p:grpSpPr>
        <p:sp>
          <p:nvSpPr>
            <p:cNvPr id="23" name="椭圆 22"/>
            <p:cNvSpPr/>
            <p:nvPr/>
          </p:nvSpPr>
          <p:spPr bwMode="auto">
            <a:xfrm>
              <a:off x="5300509" y="1076768"/>
              <a:ext cx="144000" cy="144000"/>
            </a:xfrm>
            <a:prstGeom prst="ellipse">
              <a:avLst/>
            </a:prstGeom>
            <a:solidFill>
              <a:schemeClr val="accent5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TextBox 35"/>
            <p:cNvSpPr txBox="1"/>
            <p:nvPr/>
          </p:nvSpPr>
          <p:spPr>
            <a:xfrm>
              <a:off x="5469832" y="1010092"/>
              <a:ext cx="2276366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营销：</a:t>
              </a:r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KOL</a:t>
              </a: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流量变现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382175" y="2045308"/>
            <a:ext cx="2445689" cy="275590"/>
            <a:chOff x="5300509" y="1010092"/>
            <a:chExt cx="2445689" cy="275590"/>
          </a:xfrm>
        </p:grpSpPr>
        <p:sp>
          <p:nvSpPr>
            <p:cNvPr id="27" name="椭圆 26"/>
            <p:cNvSpPr/>
            <p:nvPr/>
          </p:nvSpPr>
          <p:spPr bwMode="auto">
            <a:xfrm>
              <a:off x="5300509" y="1076768"/>
              <a:ext cx="144000" cy="144000"/>
            </a:xfrm>
            <a:prstGeom prst="ellipse">
              <a:avLst/>
            </a:prstGeom>
            <a:solidFill>
              <a:schemeClr val="accent5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TextBox 35"/>
            <p:cNvSpPr txBox="1"/>
            <p:nvPr/>
          </p:nvSpPr>
          <p:spPr>
            <a:xfrm>
              <a:off x="5469832" y="1010092"/>
              <a:ext cx="2276366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理念：记录美好生活 【观赏】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382175" y="3018128"/>
            <a:ext cx="2445689" cy="275590"/>
            <a:chOff x="5300509" y="1010092"/>
            <a:chExt cx="2445689" cy="275590"/>
          </a:xfrm>
        </p:grpSpPr>
        <p:sp>
          <p:nvSpPr>
            <p:cNvPr id="30" name="椭圆 29"/>
            <p:cNvSpPr/>
            <p:nvPr/>
          </p:nvSpPr>
          <p:spPr bwMode="auto">
            <a:xfrm>
              <a:off x="5300509" y="1076768"/>
              <a:ext cx="144000" cy="144000"/>
            </a:xfrm>
            <a:prstGeom prst="ellipse">
              <a:avLst/>
            </a:prstGeom>
            <a:solidFill>
              <a:schemeClr val="accent5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TextBox 35"/>
            <p:cNvSpPr txBox="1"/>
            <p:nvPr/>
          </p:nvSpPr>
          <p:spPr>
            <a:xfrm>
              <a:off x="5469832" y="1010092"/>
              <a:ext cx="2276366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定位：去中心化路线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382810" y="3388333"/>
            <a:ext cx="2445689" cy="275590"/>
            <a:chOff x="5300509" y="1010092"/>
            <a:chExt cx="2445689" cy="275590"/>
          </a:xfrm>
        </p:grpSpPr>
        <p:sp>
          <p:nvSpPr>
            <p:cNvPr id="33" name="椭圆 32"/>
            <p:cNvSpPr/>
            <p:nvPr/>
          </p:nvSpPr>
          <p:spPr bwMode="auto">
            <a:xfrm>
              <a:off x="5300509" y="1076768"/>
              <a:ext cx="144000" cy="144000"/>
            </a:xfrm>
            <a:prstGeom prst="ellipse">
              <a:avLst/>
            </a:prstGeom>
            <a:solidFill>
              <a:schemeClr val="accent5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" name="TextBox 35"/>
            <p:cNvSpPr txBox="1"/>
            <p:nvPr/>
          </p:nvSpPr>
          <p:spPr>
            <a:xfrm>
              <a:off x="5469832" y="1010092"/>
              <a:ext cx="2276366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营销：草根的舞台  机会均等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382175" y="3756633"/>
            <a:ext cx="2445689" cy="275590"/>
            <a:chOff x="5300509" y="1010092"/>
            <a:chExt cx="2445689" cy="275590"/>
          </a:xfrm>
        </p:grpSpPr>
        <p:sp>
          <p:nvSpPr>
            <p:cNvPr id="36" name="椭圆 35"/>
            <p:cNvSpPr/>
            <p:nvPr/>
          </p:nvSpPr>
          <p:spPr bwMode="auto">
            <a:xfrm>
              <a:off x="5300509" y="1076768"/>
              <a:ext cx="144000" cy="144000"/>
            </a:xfrm>
            <a:prstGeom prst="ellipse">
              <a:avLst/>
            </a:prstGeom>
            <a:solidFill>
              <a:schemeClr val="accent5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" name="TextBox 35"/>
            <p:cNvSpPr txBox="1"/>
            <p:nvPr/>
          </p:nvSpPr>
          <p:spPr>
            <a:xfrm>
              <a:off x="5469832" y="1010092"/>
              <a:ext cx="2276366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理念：记录世界 记录你【参与】</a:t>
              </a: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rcRect l="21722" t="8500" r="23556" b="10417"/>
          <a:stretch>
            <a:fillRect/>
          </a:stretch>
        </p:blipFill>
        <p:spPr>
          <a:xfrm>
            <a:off x="903605" y="2900045"/>
            <a:ext cx="1267460" cy="1252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9"/>
          <p:cNvSpPr txBox="1"/>
          <p:nvPr/>
        </p:nvSpPr>
        <p:spPr>
          <a:xfrm>
            <a:off x="179017" y="110614"/>
            <a:ext cx="272605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/>
                </a:solidFill>
              </a:rPr>
              <a:t>Learnability：学习曲线对比</a:t>
            </a:r>
          </a:p>
        </p:txBody>
      </p:sp>
      <p:pic>
        <p:nvPicPr>
          <p:cNvPr id="3" name="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2135" y="825500"/>
            <a:ext cx="1939290" cy="3925570"/>
          </a:xfrm>
          <a:prstGeom prst="rect">
            <a:avLst/>
          </a:prstGeom>
        </p:spPr>
      </p:pic>
      <p:pic>
        <p:nvPicPr>
          <p:cNvPr id="5" name="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24425" y="857250"/>
            <a:ext cx="1957705" cy="3861435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3007088" y="1089295"/>
            <a:ext cx="835290" cy="8352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抖音</a:t>
            </a:r>
            <a:endParaRPr lang="en-US" altLang="zh-CN" dirty="0"/>
          </a:p>
          <a:p>
            <a:pPr algn="ctr"/>
            <a:r>
              <a:rPr lang="en-US" altLang="zh-CN" sz="2400" dirty="0"/>
              <a:t>9</a:t>
            </a:r>
          </a:p>
        </p:txBody>
      </p:sp>
      <p:sp>
        <p:nvSpPr>
          <p:cNvPr id="14" name="椭圆 13"/>
          <p:cNvSpPr/>
          <p:nvPr/>
        </p:nvSpPr>
        <p:spPr>
          <a:xfrm>
            <a:off x="7324747" y="3443378"/>
            <a:ext cx="835290" cy="8352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快手</a:t>
            </a:r>
            <a:br>
              <a:rPr lang="en-US" altLang="zh-CN" dirty="0"/>
            </a:br>
            <a:r>
              <a:rPr lang="en-US" altLang="zh-CN" sz="2400" dirty="0"/>
              <a:t>8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2723331" y="2609222"/>
            <a:ext cx="2075003" cy="1066165"/>
            <a:chOff x="5571019" y="1010093"/>
            <a:chExt cx="2075003" cy="1066165"/>
          </a:xfrm>
        </p:grpSpPr>
        <p:sp>
          <p:nvSpPr>
            <p:cNvPr id="4" name="椭圆 3"/>
            <p:cNvSpPr/>
            <p:nvPr/>
          </p:nvSpPr>
          <p:spPr bwMode="auto">
            <a:xfrm>
              <a:off x="5571019" y="1058988"/>
              <a:ext cx="180000" cy="180000"/>
            </a:xfrm>
            <a:prstGeom prst="ellipse">
              <a:avLst/>
            </a:prstGeom>
            <a:solidFill>
              <a:schemeClr val="accent2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6" name="说明文字"/>
            <p:cNvGrpSpPr/>
            <p:nvPr/>
          </p:nvGrpSpPr>
          <p:grpSpPr>
            <a:xfrm>
              <a:off x="5750629" y="1010093"/>
              <a:ext cx="1895393" cy="1066165"/>
              <a:chOff x="1200090" y="1379053"/>
              <a:chExt cx="1964596" cy="1105091"/>
            </a:xfrm>
          </p:grpSpPr>
          <p:sp>
            <p:nvSpPr>
              <p:cNvPr id="7" name="TextBox 35"/>
              <p:cNvSpPr txBox="1"/>
              <p:nvPr/>
            </p:nvSpPr>
            <p:spPr>
              <a:xfrm>
                <a:off x="1308560" y="1379053"/>
                <a:ext cx="1856126" cy="287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抖音</a:t>
                </a:r>
              </a:p>
            </p:txBody>
          </p:sp>
          <p:sp>
            <p:nvSpPr>
              <p:cNvPr id="8" name="TextBox 36"/>
              <p:cNvSpPr txBox="1"/>
              <p:nvPr/>
            </p:nvSpPr>
            <p:spPr>
              <a:xfrm>
                <a:off x="1200090" y="1635745"/>
                <a:ext cx="1963365" cy="848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050">
                    <a:sym typeface="+mn-ea"/>
                  </a:rPr>
                  <a:t>搜索栏隐式 难以被发现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050">
                    <a:sym typeface="+mn-ea"/>
                  </a:rPr>
                  <a:t>沉浸式视频轮播 隐式暂停</a:t>
                </a:r>
              </a:p>
              <a:p>
                <a:pPr algn="just">
                  <a:lnSpc>
                    <a:spcPct val="150000"/>
                  </a:lnSpc>
                </a:pPr>
                <a:endParaRPr lang="zh-CN" altLang="en-US" sz="1050">
                  <a:sym typeface="+mn-ea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7122948" y="1692498"/>
            <a:ext cx="2431040" cy="1050048"/>
            <a:chOff x="5243359" y="1010093"/>
            <a:chExt cx="2169946" cy="1050048"/>
          </a:xfrm>
        </p:grpSpPr>
        <p:sp>
          <p:nvSpPr>
            <p:cNvPr id="10" name="椭圆 9"/>
            <p:cNvSpPr/>
            <p:nvPr/>
          </p:nvSpPr>
          <p:spPr bwMode="auto">
            <a:xfrm>
              <a:off x="5243359" y="1057718"/>
              <a:ext cx="180000" cy="180000"/>
            </a:xfrm>
            <a:prstGeom prst="ellipse">
              <a:avLst/>
            </a:prstGeom>
            <a:solidFill>
              <a:schemeClr val="accent3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" name="说明文字"/>
            <p:cNvGrpSpPr/>
            <p:nvPr/>
          </p:nvGrpSpPr>
          <p:grpSpPr>
            <a:xfrm>
              <a:off x="5466165" y="1010093"/>
              <a:ext cx="1947140" cy="1050048"/>
              <a:chOff x="905241" y="1379053"/>
              <a:chExt cx="2018234" cy="1088386"/>
            </a:xfrm>
          </p:grpSpPr>
          <p:sp>
            <p:nvSpPr>
              <p:cNvPr id="12" name="TextBox 35"/>
              <p:cNvSpPr txBox="1"/>
              <p:nvPr/>
            </p:nvSpPr>
            <p:spPr>
              <a:xfrm>
                <a:off x="909042" y="1379053"/>
                <a:ext cx="1872703" cy="287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快手</a:t>
                </a:r>
              </a:p>
            </p:txBody>
          </p:sp>
          <p:sp>
            <p:nvSpPr>
              <p:cNvPr id="15" name="TextBox 36"/>
              <p:cNvSpPr txBox="1"/>
              <p:nvPr/>
            </p:nvSpPr>
            <p:spPr>
              <a:xfrm>
                <a:off x="905241" y="1619040"/>
                <a:ext cx="2018234" cy="848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050">
                    <a:sym typeface="+mn-ea"/>
                  </a:rPr>
                  <a:t>进入视频后退回需要两步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050">
                    <a:sym typeface="+mn-ea"/>
                  </a:rPr>
                  <a:t>侧边隐式导航栏难以发现</a:t>
                </a:r>
                <a:endParaRPr lang="zh-CN" altLang="en-US" sz="1050"/>
              </a:p>
              <a:p>
                <a:pPr algn="just">
                  <a:lnSpc>
                    <a:spcPct val="150000"/>
                  </a:lnSpc>
                </a:pPr>
                <a:endPara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8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9"/>
          <p:cNvSpPr txBox="1"/>
          <p:nvPr/>
        </p:nvSpPr>
        <p:spPr>
          <a:xfrm>
            <a:off x="179017" y="110614"/>
            <a:ext cx="25571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/>
                </a:solidFill>
              </a:rPr>
              <a:t>Consistency：风格一致性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120" y="926465"/>
            <a:ext cx="1684020" cy="36410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0" y="926465"/>
            <a:ext cx="1682750" cy="36404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25" y="926465"/>
            <a:ext cx="1706880" cy="36918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4050" y="926465"/>
            <a:ext cx="1706245" cy="3690620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3991973" y="2154825"/>
            <a:ext cx="835290" cy="8352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抖音</a:t>
            </a:r>
            <a:endParaRPr lang="en-US" altLang="zh-CN" dirty="0"/>
          </a:p>
          <a:p>
            <a:pPr algn="ctr"/>
            <a:r>
              <a:rPr lang="en-US" altLang="zh-CN" sz="2400" dirty="0"/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AE265A05-CE39-4D4C-AF93-35699C69000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CqGsU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qhrF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CqGsU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Koax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Koax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Koax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KoaxSJ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KoaxSL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K4axSA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ArhrFIKwvAbUoAAABrAAAAGwAAAHVuaXZlcnNhbC91bml2ZXJzYWwucG5nLnhtbLOxr8jNUShLLSrOzM+zVTLUM1Cyt+PlsikoSi3LTC1XqACKGekZQICSQiUqtzwzpSQDKGRgbowQzEjNTM8osVWyMDCFC+oDzQQAUEsBAgAAFAACAAgAKoaxSBUOrShkBAAABxEAAB0AAAAAAAAAAQAAAAAAAAAAAHVuaXZlcnNhbC9jb21tb25fbWVzc2FnZXMubG5nUEsBAgAAFAACAAgAKoaxSAh+CyMpAwAAhgwAACcAAAAAAAAAAQAAAAAAnwQAAHVuaXZlcnNhbC9mbGFzaF9wdWJsaXNoaW5nX3NldHRpbmdzLnhtbFBLAQIAABQAAgAIACqGsUi1/AlkugIAAFUKAAAhAAAAAAAAAAEAAAAAAA0IAAB1bml2ZXJzYWwvZmxhc2hfc2tpbl9zZXR0aW5ncy54bWxQSwECAAAUAAIACAAqhrFIKpYPZ/4CAACXCwAAJgAAAAAAAAABAAAAAAAGCwAAdW5pdmVyc2FsL2h0bWxfcHVibGlzaGluZ19zZXR0aW5ncy54bWxQSwECAAAUAAIACAAqhrFIaHFSkZoBAAAfBgAAHwAAAAAAAAABAAAAAABIDgAAdW5pdmVyc2FsL2h0bWxfc2tpbl9zZXR0aW5ncy5qc1BLAQIAABQAAgAIACqGsUg9PC/RwQAAAOUBAAAaAAAAAAAAAAEAAAAAAB8QAAB1bml2ZXJzYWwvaTE4bl9wcmVzZXRzLnhtbFBLAQIAABQAAgAIACqGsUia+ZZkawAAAGsAAAAcAAAAAAAAAAEAAAAAABgRAAB1bml2ZXJzYWwvbG9jYWxfc2V0dGluZ3MueG1sUEsBAgAAFAACAAgARJRXRyO0Tvv7AgAAsAgAABQAAAAAAAAAAQAAAAAAvREAAHVuaXZlcnNhbC9wbGF5ZXIueG1sUEsBAgAAFAACAAgAKoaxSLCHI/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="/>
  <p:tag name="ISPRING_PRESENTATION_TITLE" val="HG000795"/>
</p:tagLst>
</file>

<file path=ppt/theme/theme1.xml><?xml version="1.0" encoding="utf-8"?>
<a:theme xmlns:a="http://schemas.openxmlformats.org/drawingml/2006/main" name="Office 主题">
  <a:themeElements>
    <a:clrScheme name="自定义 1">
      <a:dk1>
        <a:srgbClr val="000000"/>
      </a:dk1>
      <a:lt1>
        <a:srgbClr val="FFFFFF"/>
      </a:lt1>
      <a:dk2>
        <a:srgbClr val="494429"/>
      </a:dk2>
      <a:lt2>
        <a:srgbClr val="815300"/>
      </a:lt2>
      <a:accent1>
        <a:srgbClr val="40546C"/>
      </a:accent1>
      <a:accent2>
        <a:srgbClr val="51C6CF"/>
      </a:accent2>
      <a:accent3>
        <a:srgbClr val="516A89"/>
      </a:accent3>
      <a:accent4>
        <a:srgbClr val="51C6CF"/>
      </a:accent4>
      <a:accent5>
        <a:srgbClr val="516A89"/>
      </a:accent5>
      <a:accent6>
        <a:srgbClr val="51C6CF"/>
      </a:accent6>
      <a:hlink>
        <a:srgbClr val="516A89"/>
      </a:hlink>
      <a:folHlink>
        <a:srgbClr val="51C6CF"/>
      </a:folHlink>
    </a:clrScheme>
    <a:fontScheme name="灰风字体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just">
          <a:defRPr sz="11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1">
      <a:dk1>
        <a:srgbClr val="000000"/>
      </a:dk1>
      <a:lt1>
        <a:srgbClr val="FFFFFF"/>
      </a:lt1>
      <a:dk2>
        <a:srgbClr val="494429"/>
      </a:dk2>
      <a:lt2>
        <a:srgbClr val="815300"/>
      </a:lt2>
      <a:accent1>
        <a:srgbClr val="40546C"/>
      </a:accent1>
      <a:accent2>
        <a:srgbClr val="51C6CF"/>
      </a:accent2>
      <a:accent3>
        <a:srgbClr val="516A89"/>
      </a:accent3>
      <a:accent4>
        <a:srgbClr val="51C6CF"/>
      </a:accent4>
      <a:accent5>
        <a:srgbClr val="516A89"/>
      </a:accent5>
      <a:accent6>
        <a:srgbClr val="51C6CF"/>
      </a:accent6>
      <a:hlink>
        <a:srgbClr val="516A89"/>
      </a:hlink>
      <a:folHlink>
        <a:srgbClr val="51C6C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1485</Words>
  <Application>Microsoft Office PowerPoint</Application>
  <PresentationFormat>全屏显示(16:9)</PresentationFormat>
  <Paragraphs>232</Paragraphs>
  <Slides>27</Slides>
  <Notes>27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微软雅黑</vt:lpstr>
      <vt:lpstr>思源黑体 CN Heavy</vt:lpstr>
      <vt:lpstr>宋体</vt:lpstr>
      <vt:lpstr>Calibri</vt:lpstr>
      <vt:lpstr>Arial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HG000795</dc:title>
  <dc:creator/>
  <cp:lastModifiedBy/>
  <cp:revision>18</cp:revision>
  <dcterms:created xsi:type="dcterms:W3CDTF">2015-10-26T00:23:00Z</dcterms:created>
  <dcterms:modified xsi:type="dcterms:W3CDTF">2020-05-30T08:11:30Z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